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AI Agents in LangGraph" id="{05B43C95-C471-4237-BEB4-B38551A981DC}">
          <p14:sldIdLst>
            <p14:sldId id="2561"/>
            <p14:sldId id="2562"/>
          </p14:sldIdLst>
        </p14:section>
        <p14:section name="Title Slide: Building AI Agents in LangGraph" id="{98EF0863-5DBC-40A8-BDBB-AE0C6AE4D476}">
          <p14:sldIdLst>
            <p14:sldId id="2563"/>
            <p14:sldId id="2564"/>
            <p14:sldId id="2565"/>
          </p14:sldIdLst>
        </p14:section>
        <p14:section name="Introduction to Artificial Intelligence" id="{8EBEC2D5-A6C0-4EA9-B216-B564EAF21D54}">
          <p14:sldIdLst>
            <p14:sldId id="2566"/>
            <p14:sldId id="2567"/>
            <p14:sldId id="2568"/>
            <p14:sldId id="2569"/>
          </p14:sldIdLst>
        </p14:section>
        <p14:section name="Role of Language Models in AI" id="{EC09FF2A-01E6-4683-BB16-735A57ADB42E}">
          <p14:sldIdLst>
            <p14:sldId id="2570"/>
            <p14:sldId id="2571"/>
            <p14:sldId id="2572"/>
            <p14:sldId id="2573"/>
          </p14:sldIdLst>
        </p14:section>
        <p14:section name="Introduction to LangGraph Framework" id="{591C2711-20A3-4F4D-AD84-DA70CC0EAB48}">
          <p14:sldIdLst>
            <p14:sldId id="2574"/>
            <p14:sldId id="2575"/>
            <p14:sldId id="2576"/>
            <p14:sldId id="2577"/>
          </p14:sldIdLst>
        </p14:section>
        <p14:section name="Setting Up the Environment" id="{EA62F767-0E98-418C-A28C-F853E99F7440}">
          <p14:sldIdLst>
            <p14:sldId id="2578"/>
            <p14:sldId id="2579"/>
            <p14:sldId id="2580"/>
            <p14:sldId id="2581"/>
          </p14:sldIdLst>
        </p14:section>
        <p14:section name="Creating a New Project in LangGraph" id="{317B44DE-CEC2-4C64-8FD7-DE2E7BBB7A32}">
          <p14:sldIdLst>
            <p14:sldId id="2582"/>
            <p14:sldId id="2583"/>
            <p14:sldId id="2584"/>
            <p14:sldId id="2585"/>
          </p14:sldIdLst>
        </p14:section>
        <p14:section name="LangGraph Fundamentals" id="{5BE503A0-F865-4EA8-B7C7-3EF2DB5B0D8D}">
          <p14:sldIdLst>
            <p14:sldId id="2586"/>
            <p14:sldId id="2587"/>
            <p14:sldId id="2588"/>
            <p14:sldId id="2589"/>
          </p14:sldIdLst>
        </p14:section>
        <p14:section name="Building a Basic Chatbot" id="{A3ECC52F-FAE8-42CB-8C4C-D96B7518B98D}">
          <p14:sldIdLst>
            <p14:sldId id="2590"/>
            <p14:sldId id="2591"/>
            <p14:sldId id="2592"/>
            <p14:sldId id="2593"/>
          </p14:sldIdLst>
        </p14:section>
        <p14:section name="Adding Intent Handling" id="{CDCA5890-A77D-482C-AF94-30E5CE09CC4D}">
          <p14:sldIdLst>
            <p14:sldId id="2594"/>
            <p14:sldId id="2595"/>
            <p14:sldId id="2596"/>
            <p14:sldId id="2597"/>
          </p14:sldIdLst>
        </p14:section>
        <p14:section name="Implementing a Sentiment Analyzer" id="{96B23539-6405-4643-ADF8-3E297C21AA80}">
          <p14:sldIdLst>
            <p14:sldId id="2598"/>
            <p14:sldId id="2599"/>
            <p14:sldId id="2600"/>
            <p14:sldId id="2601"/>
          </p14:sldIdLst>
        </p14:section>
        <p14:section name="Conclusion" id="{64A0B526-1F9C-4EAF-96CC-512FFF3CF0E9}">
          <p14:sldIdLst>
            <p14:sldId id="26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1533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7374DD-083C-4F3D-8C92-ED09AA426EE6}"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F912C180-E4A4-4EC4-8FB2-DE5CB6837350}">
      <dgm:prSet/>
      <dgm:spPr/>
      <dgm:t>
        <a:bodyPr/>
        <a:lstStyle/>
        <a:p>
          <a:pPr>
            <a:lnSpc>
              <a:spcPct val="100000"/>
            </a:lnSpc>
            <a:defRPr b="1"/>
          </a:pPr>
          <a:r>
            <a:rPr lang="en-US"/>
            <a:t>Code Editors</a:t>
          </a:r>
        </a:p>
      </dgm:t>
    </dgm:pt>
    <dgm:pt modelId="{BFA5C4A5-068E-4CAD-94A6-2C2F85D9E4E1}" type="parTrans" cxnId="{4A5BD1BB-6D44-4515-8791-4BB559109911}">
      <dgm:prSet/>
      <dgm:spPr/>
      <dgm:t>
        <a:bodyPr/>
        <a:lstStyle/>
        <a:p>
          <a:endParaRPr lang="en-US"/>
        </a:p>
      </dgm:t>
    </dgm:pt>
    <dgm:pt modelId="{7B9E6D4A-C2AA-477A-8618-A388A64C9AFB}" type="sibTrans" cxnId="{4A5BD1BB-6D44-4515-8791-4BB559109911}">
      <dgm:prSet/>
      <dgm:spPr/>
      <dgm:t>
        <a:bodyPr/>
        <a:lstStyle/>
        <a:p>
          <a:pPr>
            <a:lnSpc>
              <a:spcPct val="100000"/>
            </a:lnSpc>
            <a:defRPr b="1"/>
          </a:pPr>
          <a:endParaRPr lang="en-US"/>
        </a:p>
      </dgm:t>
    </dgm:pt>
    <dgm:pt modelId="{72F773BF-8AD9-4D3C-B64D-FAC0BE9CB243}">
      <dgm:prSet/>
      <dgm:spPr/>
      <dgm:t>
        <a:bodyPr/>
        <a:lstStyle/>
        <a:p>
          <a:pPr>
            <a:lnSpc>
              <a:spcPct val="100000"/>
            </a:lnSpc>
          </a:pPr>
          <a:r>
            <a:rPr lang="en-US"/>
            <a:t>Code editors streamline writing and editing code with useful features for developers.</a:t>
          </a:r>
        </a:p>
      </dgm:t>
    </dgm:pt>
    <dgm:pt modelId="{4AC10718-E76B-4B6B-BB67-1D57797D970E}" type="parTrans" cxnId="{32465002-BA0A-481A-9575-64FDF3C6E7B7}">
      <dgm:prSet/>
      <dgm:spPr/>
      <dgm:t>
        <a:bodyPr/>
        <a:lstStyle/>
        <a:p>
          <a:endParaRPr lang="en-US"/>
        </a:p>
      </dgm:t>
    </dgm:pt>
    <dgm:pt modelId="{F0D5A024-4681-4349-BCFF-26621EE0E3F8}" type="sibTrans" cxnId="{32465002-BA0A-481A-9575-64FDF3C6E7B7}">
      <dgm:prSet/>
      <dgm:spPr/>
      <dgm:t>
        <a:bodyPr/>
        <a:lstStyle/>
        <a:p>
          <a:endParaRPr lang="en-US"/>
        </a:p>
      </dgm:t>
    </dgm:pt>
    <dgm:pt modelId="{95970327-C5BA-4DE4-9D31-FBDA00EBFE3F}">
      <dgm:prSet/>
      <dgm:spPr/>
      <dgm:t>
        <a:bodyPr/>
        <a:lstStyle/>
        <a:p>
          <a:pPr>
            <a:lnSpc>
              <a:spcPct val="100000"/>
            </a:lnSpc>
            <a:defRPr b="1"/>
          </a:pPr>
          <a:r>
            <a:rPr lang="en-US"/>
            <a:t>Version Control</a:t>
          </a:r>
        </a:p>
      </dgm:t>
    </dgm:pt>
    <dgm:pt modelId="{8F26B565-BB0E-44E2-9931-2D91CDFA308D}" type="parTrans" cxnId="{4D11FE1E-0E71-4083-B636-A10F967D0389}">
      <dgm:prSet/>
      <dgm:spPr/>
      <dgm:t>
        <a:bodyPr/>
        <a:lstStyle/>
        <a:p>
          <a:endParaRPr lang="en-US"/>
        </a:p>
      </dgm:t>
    </dgm:pt>
    <dgm:pt modelId="{75098B53-0431-407F-AC31-4DD6150BFE55}" type="sibTrans" cxnId="{4D11FE1E-0E71-4083-B636-A10F967D0389}">
      <dgm:prSet/>
      <dgm:spPr/>
      <dgm:t>
        <a:bodyPr/>
        <a:lstStyle/>
        <a:p>
          <a:pPr>
            <a:lnSpc>
              <a:spcPct val="100000"/>
            </a:lnSpc>
            <a:defRPr b="1"/>
          </a:pPr>
          <a:endParaRPr lang="en-US"/>
        </a:p>
      </dgm:t>
    </dgm:pt>
    <dgm:pt modelId="{C4922B83-F92A-491D-8667-1AE3BB2D50CF}">
      <dgm:prSet/>
      <dgm:spPr/>
      <dgm:t>
        <a:bodyPr/>
        <a:lstStyle/>
        <a:p>
          <a:pPr>
            <a:lnSpc>
              <a:spcPct val="100000"/>
            </a:lnSpc>
          </a:pPr>
          <a:r>
            <a:rPr lang="en-US"/>
            <a:t>Version control tools help manage code changes and collaborate effectively in projects.</a:t>
          </a:r>
        </a:p>
      </dgm:t>
    </dgm:pt>
    <dgm:pt modelId="{D22FB8A5-B994-42F8-A0E8-A6C2B1E183F5}" type="parTrans" cxnId="{75BB8E53-BA91-49EB-AB0D-A32790E8332F}">
      <dgm:prSet/>
      <dgm:spPr/>
      <dgm:t>
        <a:bodyPr/>
        <a:lstStyle/>
        <a:p>
          <a:endParaRPr lang="en-US"/>
        </a:p>
      </dgm:t>
    </dgm:pt>
    <dgm:pt modelId="{13368D97-57D0-40CD-84CD-2C0B70E1DEE1}" type="sibTrans" cxnId="{75BB8E53-BA91-49EB-AB0D-A32790E8332F}">
      <dgm:prSet/>
      <dgm:spPr/>
      <dgm:t>
        <a:bodyPr/>
        <a:lstStyle/>
        <a:p>
          <a:endParaRPr lang="en-US"/>
        </a:p>
      </dgm:t>
    </dgm:pt>
    <dgm:pt modelId="{B3070DF0-418A-46BA-9D18-5D3FD20329EE}">
      <dgm:prSet/>
      <dgm:spPr/>
      <dgm:t>
        <a:bodyPr/>
        <a:lstStyle/>
        <a:p>
          <a:pPr>
            <a:lnSpc>
              <a:spcPct val="100000"/>
            </a:lnSpc>
            <a:defRPr b="1"/>
          </a:pPr>
          <a:r>
            <a:rPr lang="en-US"/>
            <a:t>Debugging Tools</a:t>
          </a:r>
        </a:p>
      </dgm:t>
    </dgm:pt>
    <dgm:pt modelId="{70414EAD-95C9-4F06-97FF-D38068F781B7}" type="parTrans" cxnId="{5012C16E-59AA-43E8-9D18-03B119EC82A7}">
      <dgm:prSet/>
      <dgm:spPr/>
      <dgm:t>
        <a:bodyPr/>
        <a:lstStyle/>
        <a:p>
          <a:endParaRPr lang="en-US"/>
        </a:p>
      </dgm:t>
    </dgm:pt>
    <dgm:pt modelId="{5FA53D7F-FBFB-4606-B9FB-975D548C86EF}" type="sibTrans" cxnId="{5012C16E-59AA-43E8-9D18-03B119EC82A7}">
      <dgm:prSet/>
      <dgm:spPr/>
      <dgm:t>
        <a:bodyPr/>
        <a:lstStyle/>
        <a:p>
          <a:endParaRPr lang="en-US"/>
        </a:p>
      </dgm:t>
    </dgm:pt>
    <dgm:pt modelId="{87B24276-C9BE-48EE-9688-96E0FBAC7A3B}">
      <dgm:prSet/>
      <dgm:spPr/>
      <dgm:t>
        <a:bodyPr/>
        <a:lstStyle/>
        <a:p>
          <a:pPr>
            <a:lnSpc>
              <a:spcPct val="100000"/>
            </a:lnSpc>
          </a:pPr>
          <a:r>
            <a:rPr lang="en-US"/>
            <a:t>Debugging tools assist in identifying and fixing bugs to improve code quality.</a:t>
          </a:r>
        </a:p>
      </dgm:t>
    </dgm:pt>
    <dgm:pt modelId="{2275C873-9C4C-4196-8602-2E26DCBE4302}" type="parTrans" cxnId="{2511EE9A-AE98-478E-AFD3-A50811138B36}">
      <dgm:prSet/>
      <dgm:spPr/>
      <dgm:t>
        <a:bodyPr/>
        <a:lstStyle/>
        <a:p>
          <a:endParaRPr lang="en-US"/>
        </a:p>
      </dgm:t>
    </dgm:pt>
    <dgm:pt modelId="{4BAE3C32-CC7B-44B4-B4A4-723F88DBE849}" type="sibTrans" cxnId="{2511EE9A-AE98-478E-AFD3-A50811138B36}">
      <dgm:prSet/>
      <dgm:spPr/>
      <dgm:t>
        <a:bodyPr/>
        <a:lstStyle/>
        <a:p>
          <a:endParaRPr lang="en-US"/>
        </a:p>
      </dgm:t>
    </dgm:pt>
    <dgm:pt modelId="{A2FC21C6-A7B9-4844-964C-BA97C459CB7E}" type="pres">
      <dgm:prSet presAssocID="{F87374DD-083C-4F3D-8C92-ED09AA426EE6}" presName="Root" presStyleCnt="0">
        <dgm:presLayoutVars>
          <dgm:dir/>
          <dgm:resizeHandles val="exact"/>
        </dgm:presLayoutVars>
      </dgm:prSet>
      <dgm:spPr/>
    </dgm:pt>
    <dgm:pt modelId="{B5A78FE0-5100-4F14-85FB-80C9C5B89B35}" type="pres">
      <dgm:prSet presAssocID="{F912C180-E4A4-4EC4-8FB2-DE5CB6837350}" presName="Composite" presStyleCnt="0"/>
      <dgm:spPr/>
    </dgm:pt>
    <dgm:pt modelId="{CB1D1E6F-1E3A-4AB9-8EB8-290C2588F3CD}" type="pres">
      <dgm:prSet presAssocID="{F912C180-E4A4-4EC4-8FB2-DE5CB683735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53" b="4"/>
          <a:stretch/>
        </a:blipFill>
      </dgm:spPr>
      <dgm:extLst>
        <a:ext uri="{E40237B7-FDA0-4F09-8148-C483321AD2D9}">
          <dgm14:cNvPr xmlns:dgm14="http://schemas.microsoft.com/office/drawing/2010/diagram" id="0" name="" descr="Computer script on a screen"/>
        </a:ext>
      </dgm:extLst>
    </dgm:pt>
    <dgm:pt modelId="{AF794D8C-DD62-4A9B-9EF4-199180912101}" type="pres">
      <dgm:prSet presAssocID="{F912C180-E4A4-4EC4-8FB2-DE5CB6837350}" presName="Subtitle" presStyleLbl="revTx" presStyleIdx="0" presStyleCnt="6">
        <dgm:presLayoutVars>
          <dgm:chMax val="0"/>
          <dgm:bulletEnabled/>
        </dgm:presLayoutVars>
      </dgm:prSet>
      <dgm:spPr/>
    </dgm:pt>
    <dgm:pt modelId="{F5B03CB2-2AA4-4115-9349-6337D878F456}" type="pres">
      <dgm:prSet presAssocID="{F912C180-E4A4-4EC4-8FB2-DE5CB6837350}" presName="Description" presStyleLbl="revTx" presStyleIdx="1" presStyleCnt="6">
        <dgm:presLayoutVars>
          <dgm:bulletEnabled/>
        </dgm:presLayoutVars>
      </dgm:prSet>
      <dgm:spPr/>
    </dgm:pt>
    <dgm:pt modelId="{2976386F-D3B7-4C40-BB5D-54EC9471C92A}" type="pres">
      <dgm:prSet presAssocID="{7B9E6D4A-C2AA-477A-8618-A388A64C9AFB}" presName="sibTrans" presStyleLbl="sibTrans2D1" presStyleIdx="0" presStyleCnt="0"/>
      <dgm:spPr/>
    </dgm:pt>
    <dgm:pt modelId="{1688353B-2595-4E5F-8038-3BEB957FDD56}" type="pres">
      <dgm:prSet presAssocID="{95970327-C5BA-4DE4-9D31-FBDA00EBFE3F}" presName="Composite" presStyleCnt="0"/>
      <dgm:spPr/>
    </dgm:pt>
    <dgm:pt modelId="{835A6C15-CF1E-4E16-9B41-F52F5187EFC2}" type="pres">
      <dgm:prSet presAssocID="{95970327-C5BA-4DE4-9D31-FBDA00EBFE3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0482" r="26764" b="-7"/>
          <a:stretch/>
        </a:blipFill>
      </dgm:spPr>
      <dgm:extLst>
        <a:ext uri="{E40237B7-FDA0-4F09-8148-C483321AD2D9}">
          <dgm14:cNvPr xmlns:dgm14="http://schemas.microsoft.com/office/drawing/2010/diagram" id="0" name="" descr="A computer futuristic digital program hud interface with a personal control system over a network, in which the computer uses the interface to interact with the user."/>
        </a:ext>
      </dgm:extLst>
    </dgm:pt>
    <dgm:pt modelId="{F2C777E9-2BDB-4053-841F-35284E37507B}" type="pres">
      <dgm:prSet presAssocID="{95970327-C5BA-4DE4-9D31-FBDA00EBFE3F}" presName="Subtitle" presStyleLbl="revTx" presStyleIdx="2" presStyleCnt="6">
        <dgm:presLayoutVars>
          <dgm:chMax val="0"/>
          <dgm:bulletEnabled/>
        </dgm:presLayoutVars>
      </dgm:prSet>
      <dgm:spPr/>
    </dgm:pt>
    <dgm:pt modelId="{F3285279-3A95-4918-9845-72399B68DCFC}" type="pres">
      <dgm:prSet presAssocID="{95970327-C5BA-4DE4-9D31-FBDA00EBFE3F}" presName="Description" presStyleLbl="revTx" presStyleIdx="3" presStyleCnt="6">
        <dgm:presLayoutVars>
          <dgm:bulletEnabled/>
        </dgm:presLayoutVars>
      </dgm:prSet>
      <dgm:spPr/>
    </dgm:pt>
    <dgm:pt modelId="{5015E034-FD4C-43ED-9CA1-8C43DE49A6BF}" type="pres">
      <dgm:prSet presAssocID="{75098B53-0431-407F-AC31-4DD6150BFE55}" presName="sibTrans" presStyleLbl="sibTrans2D1" presStyleIdx="0" presStyleCnt="0"/>
      <dgm:spPr/>
    </dgm:pt>
    <dgm:pt modelId="{9B17FC12-7819-483A-91B4-A37CFE7A5860}" type="pres">
      <dgm:prSet presAssocID="{B3070DF0-418A-46BA-9D18-5D3FD20329EE}" presName="Composite" presStyleCnt="0"/>
      <dgm:spPr/>
    </dgm:pt>
    <dgm:pt modelId="{776B95F9-4BA6-441C-BE69-BB658DEBB387}" type="pres">
      <dgm:prSet presAssocID="{B3070DF0-418A-46BA-9D18-5D3FD20329E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3253" b="4"/>
          <a:stretch/>
        </a:blipFill>
      </dgm:spPr>
      <dgm:extLst>
        <a:ext uri="{E40237B7-FDA0-4F09-8148-C483321AD2D9}">
          <dgm14:cNvPr xmlns:dgm14="http://schemas.microsoft.com/office/drawing/2010/diagram" id="0" name="" descr="DNA code on large LED screen"/>
        </a:ext>
      </dgm:extLst>
    </dgm:pt>
    <dgm:pt modelId="{09E115BF-D716-41E0-8EF4-5D2803003FBC}" type="pres">
      <dgm:prSet presAssocID="{B3070DF0-418A-46BA-9D18-5D3FD20329EE}" presName="Subtitle" presStyleLbl="revTx" presStyleIdx="4" presStyleCnt="6">
        <dgm:presLayoutVars>
          <dgm:chMax val="0"/>
          <dgm:bulletEnabled/>
        </dgm:presLayoutVars>
      </dgm:prSet>
      <dgm:spPr/>
    </dgm:pt>
    <dgm:pt modelId="{7F95EEA0-0343-4FCB-AF89-A6B90438BFDB}" type="pres">
      <dgm:prSet presAssocID="{B3070DF0-418A-46BA-9D18-5D3FD20329EE}" presName="Description" presStyleLbl="revTx" presStyleIdx="5" presStyleCnt="6">
        <dgm:presLayoutVars>
          <dgm:bulletEnabled/>
        </dgm:presLayoutVars>
      </dgm:prSet>
      <dgm:spPr/>
    </dgm:pt>
  </dgm:ptLst>
  <dgm:cxnLst>
    <dgm:cxn modelId="{F6928D01-CD00-4AF1-8249-904817EA1945}" type="presOf" srcId="{F87374DD-083C-4F3D-8C92-ED09AA426EE6}" destId="{A2FC21C6-A7B9-4844-964C-BA97C459CB7E}" srcOrd="0" destOrd="0" presId="urn:microsoft.com/office/officeart/2024/3/layout/verticalVisualTextBlock1"/>
    <dgm:cxn modelId="{32465002-BA0A-481A-9575-64FDF3C6E7B7}" srcId="{F912C180-E4A4-4EC4-8FB2-DE5CB6837350}" destId="{72F773BF-8AD9-4D3C-B64D-FAC0BE9CB243}" srcOrd="0" destOrd="0" parTransId="{4AC10718-E76B-4B6B-BB67-1D57797D970E}" sibTransId="{F0D5A024-4681-4349-BCFF-26621EE0E3F8}"/>
    <dgm:cxn modelId="{F49C2A06-43F3-407E-82E8-9E7D008D6C74}" type="presOf" srcId="{72F773BF-8AD9-4D3C-B64D-FAC0BE9CB243}" destId="{F5B03CB2-2AA4-4115-9349-6337D878F456}" srcOrd="0" destOrd="0" presId="urn:microsoft.com/office/officeart/2024/3/layout/verticalVisualTextBlock1"/>
    <dgm:cxn modelId="{0DC05C13-68C1-4FB9-AA4A-52ABDCC27AE7}" type="presOf" srcId="{C4922B83-F92A-491D-8667-1AE3BB2D50CF}" destId="{F3285279-3A95-4918-9845-72399B68DCFC}" srcOrd="0" destOrd="0" presId="urn:microsoft.com/office/officeart/2024/3/layout/verticalVisualTextBlock1"/>
    <dgm:cxn modelId="{8256F214-2D84-430D-AC40-5C94B5DF9FC7}" type="presOf" srcId="{F912C180-E4A4-4EC4-8FB2-DE5CB6837350}" destId="{AF794D8C-DD62-4A9B-9EF4-199180912101}" srcOrd="0" destOrd="0" presId="urn:microsoft.com/office/officeart/2024/3/layout/verticalVisualTextBlock1"/>
    <dgm:cxn modelId="{4D11FE1E-0E71-4083-B636-A10F967D0389}" srcId="{F87374DD-083C-4F3D-8C92-ED09AA426EE6}" destId="{95970327-C5BA-4DE4-9D31-FBDA00EBFE3F}" srcOrd="1" destOrd="0" parTransId="{8F26B565-BB0E-44E2-9931-2D91CDFA308D}" sibTransId="{75098B53-0431-407F-AC31-4DD6150BFE55}"/>
    <dgm:cxn modelId="{5012C16E-59AA-43E8-9D18-03B119EC82A7}" srcId="{F87374DD-083C-4F3D-8C92-ED09AA426EE6}" destId="{B3070DF0-418A-46BA-9D18-5D3FD20329EE}" srcOrd="2" destOrd="0" parTransId="{70414EAD-95C9-4F06-97FF-D38068F781B7}" sibTransId="{5FA53D7F-FBFB-4606-B9FB-975D548C86EF}"/>
    <dgm:cxn modelId="{75BB8E53-BA91-49EB-AB0D-A32790E8332F}" srcId="{95970327-C5BA-4DE4-9D31-FBDA00EBFE3F}" destId="{C4922B83-F92A-491D-8667-1AE3BB2D50CF}" srcOrd="0" destOrd="0" parTransId="{D22FB8A5-B994-42F8-A0E8-A6C2B1E183F5}" sibTransId="{13368D97-57D0-40CD-84CD-2C0B70E1DEE1}"/>
    <dgm:cxn modelId="{92158B58-7B06-4525-8547-5234E91B045A}" type="presOf" srcId="{75098B53-0431-407F-AC31-4DD6150BFE55}" destId="{5015E034-FD4C-43ED-9CA1-8C43DE49A6BF}" srcOrd="0" destOrd="0" presId="urn:microsoft.com/office/officeart/2024/3/layout/verticalVisualTextBlock1"/>
    <dgm:cxn modelId="{200AA58C-41AA-4664-ABD0-5944982F856E}" type="presOf" srcId="{87B24276-C9BE-48EE-9688-96E0FBAC7A3B}" destId="{7F95EEA0-0343-4FCB-AF89-A6B90438BFDB}" srcOrd="0" destOrd="0" presId="urn:microsoft.com/office/officeart/2024/3/layout/verticalVisualTextBlock1"/>
    <dgm:cxn modelId="{4749148F-A559-4ED7-B03E-ACF7ED642019}" type="presOf" srcId="{7B9E6D4A-C2AA-477A-8618-A388A64C9AFB}" destId="{2976386F-D3B7-4C40-BB5D-54EC9471C92A}" srcOrd="0" destOrd="0" presId="urn:microsoft.com/office/officeart/2024/3/layout/verticalVisualTextBlock1"/>
    <dgm:cxn modelId="{2511EE9A-AE98-478E-AFD3-A50811138B36}" srcId="{B3070DF0-418A-46BA-9D18-5D3FD20329EE}" destId="{87B24276-C9BE-48EE-9688-96E0FBAC7A3B}" srcOrd="0" destOrd="0" parTransId="{2275C873-9C4C-4196-8602-2E26DCBE4302}" sibTransId="{4BAE3C32-CC7B-44B4-B4A4-723F88DBE849}"/>
    <dgm:cxn modelId="{24A39DAE-B281-4AC1-98EF-EC93F597C799}" type="presOf" srcId="{95970327-C5BA-4DE4-9D31-FBDA00EBFE3F}" destId="{F2C777E9-2BDB-4053-841F-35284E37507B}" srcOrd="0" destOrd="0" presId="urn:microsoft.com/office/officeart/2024/3/layout/verticalVisualTextBlock1"/>
    <dgm:cxn modelId="{4A5BD1BB-6D44-4515-8791-4BB559109911}" srcId="{F87374DD-083C-4F3D-8C92-ED09AA426EE6}" destId="{F912C180-E4A4-4EC4-8FB2-DE5CB6837350}" srcOrd="0" destOrd="0" parTransId="{BFA5C4A5-068E-4CAD-94A6-2C2F85D9E4E1}" sibTransId="{7B9E6D4A-C2AA-477A-8618-A388A64C9AFB}"/>
    <dgm:cxn modelId="{081BA5F3-7ADB-47AD-8FE9-7E0C78F18B53}" type="presOf" srcId="{B3070DF0-418A-46BA-9D18-5D3FD20329EE}" destId="{09E115BF-D716-41E0-8EF4-5D2803003FBC}" srcOrd="0" destOrd="0" presId="urn:microsoft.com/office/officeart/2024/3/layout/verticalVisualTextBlock1"/>
    <dgm:cxn modelId="{1A9451D0-0509-4BC4-919C-63044916074D}" type="presParOf" srcId="{A2FC21C6-A7B9-4844-964C-BA97C459CB7E}" destId="{B5A78FE0-5100-4F14-85FB-80C9C5B89B35}" srcOrd="0" destOrd="0" presId="urn:microsoft.com/office/officeart/2024/3/layout/verticalVisualTextBlock1"/>
    <dgm:cxn modelId="{94E6ADA1-B8A4-4D43-825F-FC34F25C1977}" type="presParOf" srcId="{B5A78FE0-5100-4F14-85FB-80C9C5B89B35}" destId="{CB1D1E6F-1E3A-4AB9-8EB8-290C2588F3CD}" srcOrd="0" destOrd="0" presId="urn:microsoft.com/office/officeart/2024/3/layout/verticalVisualTextBlock1"/>
    <dgm:cxn modelId="{28A21EE8-ACD9-4833-B918-E4E7D5EEED87}" type="presParOf" srcId="{B5A78FE0-5100-4F14-85FB-80C9C5B89B35}" destId="{AF794D8C-DD62-4A9B-9EF4-199180912101}" srcOrd="1" destOrd="0" presId="urn:microsoft.com/office/officeart/2024/3/layout/verticalVisualTextBlock1"/>
    <dgm:cxn modelId="{5DA7ACA1-FD08-47D1-A755-16C0C7915953}" type="presParOf" srcId="{B5A78FE0-5100-4F14-85FB-80C9C5B89B35}" destId="{F5B03CB2-2AA4-4115-9349-6337D878F456}" srcOrd="2" destOrd="0" presId="urn:microsoft.com/office/officeart/2024/3/layout/verticalVisualTextBlock1"/>
    <dgm:cxn modelId="{7FB836AA-0776-42EA-AD68-9A4A1CA0C53C}" type="presParOf" srcId="{A2FC21C6-A7B9-4844-964C-BA97C459CB7E}" destId="{2976386F-D3B7-4C40-BB5D-54EC9471C92A}" srcOrd="1" destOrd="0" presId="urn:microsoft.com/office/officeart/2024/3/layout/verticalVisualTextBlock1"/>
    <dgm:cxn modelId="{05780A9B-AEC1-41E1-A719-876F9AFE4426}" type="presParOf" srcId="{A2FC21C6-A7B9-4844-964C-BA97C459CB7E}" destId="{1688353B-2595-4E5F-8038-3BEB957FDD56}" srcOrd="2" destOrd="0" presId="urn:microsoft.com/office/officeart/2024/3/layout/verticalVisualTextBlock1"/>
    <dgm:cxn modelId="{674741DA-F34F-49C2-B295-AACD295C6DA5}" type="presParOf" srcId="{1688353B-2595-4E5F-8038-3BEB957FDD56}" destId="{835A6C15-CF1E-4E16-9B41-F52F5187EFC2}" srcOrd="0" destOrd="0" presId="urn:microsoft.com/office/officeart/2024/3/layout/verticalVisualTextBlock1"/>
    <dgm:cxn modelId="{A7D476FD-F77D-452C-997B-9358227E8FCE}" type="presParOf" srcId="{1688353B-2595-4E5F-8038-3BEB957FDD56}" destId="{F2C777E9-2BDB-4053-841F-35284E37507B}" srcOrd="1" destOrd="0" presId="urn:microsoft.com/office/officeart/2024/3/layout/verticalVisualTextBlock1"/>
    <dgm:cxn modelId="{6BE310AF-2E8A-40EF-ADE6-8966C67870C4}" type="presParOf" srcId="{1688353B-2595-4E5F-8038-3BEB957FDD56}" destId="{F3285279-3A95-4918-9845-72399B68DCFC}" srcOrd="2" destOrd="0" presId="urn:microsoft.com/office/officeart/2024/3/layout/verticalVisualTextBlock1"/>
    <dgm:cxn modelId="{FCA28509-CCFF-4C60-BF1C-34781AF6173C}" type="presParOf" srcId="{A2FC21C6-A7B9-4844-964C-BA97C459CB7E}" destId="{5015E034-FD4C-43ED-9CA1-8C43DE49A6BF}" srcOrd="3" destOrd="0" presId="urn:microsoft.com/office/officeart/2024/3/layout/verticalVisualTextBlock1"/>
    <dgm:cxn modelId="{9CE10BF8-2A0B-4F15-828A-9A3274D7FA40}" type="presParOf" srcId="{A2FC21C6-A7B9-4844-964C-BA97C459CB7E}" destId="{9B17FC12-7819-483A-91B4-A37CFE7A5860}" srcOrd="4" destOrd="0" presId="urn:microsoft.com/office/officeart/2024/3/layout/verticalVisualTextBlock1"/>
    <dgm:cxn modelId="{19724270-D831-4C82-B7C4-8602FDFE6512}" type="presParOf" srcId="{9B17FC12-7819-483A-91B4-A37CFE7A5860}" destId="{776B95F9-4BA6-441C-BE69-BB658DEBB387}" srcOrd="0" destOrd="0" presId="urn:microsoft.com/office/officeart/2024/3/layout/verticalVisualTextBlock1"/>
    <dgm:cxn modelId="{B4AE36BC-2EB9-43E7-8E28-4F0A2967E0A5}" type="presParOf" srcId="{9B17FC12-7819-483A-91B4-A37CFE7A5860}" destId="{09E115BF-D716-41E0-8EF4-5D2803003FBC}" srcOrd="1" destOrd="0" presId="urn:microsoft.com/office/officeart/2024/3/layout/verticalVisualTextBlock1"/>
    <dgm:cxn modelId="{EE162D4B-E2CA-4CA4-8A34-8FB70D0A0A0A}" type="presParOf" srcId="{9B17FC12-7819-483A-91B4-A37CFE7A5860}" destId="{7F95EEA0-0343-4FCB-AF89-A6B90438BFD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47EBD2-B1CB-43FD-9479-190BC657D37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F9FED710-192E-46F1-9E2C-B0A24BE64B49}">
      <dgm:prSet/>
      <dgm:spPr/>
      <dgm:t>
        <a:bodyPr/>
        <a:lstStyle/>
        <a:p>
          <a:pPr>
            <a:lnSpc>
              <a:spcPct val="100000"/>
            </a:lnSpc>
            <a:defRPr b="1"/>
          </a:pPr>
          <a:r>
            <a:rPr lang="en-US"/>
            <a:t>Foundational AI Concepts</a:t>
          </a:r>
        </a:p>
      </dgm:t>
    </dgm:pt>
    <dgm:pt modelId="{A0C8F5AF-E0C1-42DE-A4C4-78886C9FD0C3}" type="parTrans" cxnId="{A3D48CFA-4CB2-473C-944B-49DAE7856651}">
      <dgm:prSet/>
      <dgm:spPr/>
      <dgm:t>
        <a:bodyPr/>
        <a:lstStyle/>
        <a:p>
          <a:endParaRPr lang="en-US"/>
        </a:p>
      </dgm:t>
    </dgm:pt>
    <dgm:pt modelId="{AE8D66FC-5455-4205-8CAA-4DB989E5088D}" type="sibTrans" cxnId="{A3D48CFA-4CB2-473C-944B-49DAE7856651}">
      <dgm:prSet/>
      <dgm:spPr/>
      <dgm:t>
        <a:bodyPr/>
        <a:lstStyle/>
        <a:p>
          <a:pPr>
            <a:lnSpc>
              <a:spcPct val="100000"/>
            </a:lnSpc>
            <a:defRPr b="1"/>
          </a:pPr>
          <a:endParaRPr lang="en-US"/>
        </a:p>
      </dgm:t>
    </dgm:pt>
    <dgm:pt modelId="{2554732C-9F0C-4677-BBF2-CA7CDFCF65AE}">
      <dgm:prSet/>
      <dgm:spPr/>
      <dgm:t>
        <a:bodyPr/>
        <a:lstStyle/>
        <a:p>
          <a:pPr>
            <a:lnSpc>
              <a:spcPct val="100000"/>
            </a:lnSpc>
          </a:pPr>
          <a:r>
            <a:rPr lang="en-US"/>
            <a:t>Introduced core AI concepts essential for understanding intelligent agents and language models.</a:t>
          </a:r>
        </a:p>
      </dgm:t>
    </dgm:pt>
    <dgm:pt modelId="{92F585E5-CA33-4D9E-A6FD-1E81CE0C485A}" type="parTrans" cxnId="{FC097AA8-31A0-4955-9CFF-6E641E6CEEEA}">
      <dgm:prSet/>
      <dgm:spPr/>
      <dgm:t>
        <a:bodyPr/>
        <a:lstStyle/>
        <a:p>
          <a:endParaRPr lang="en-US"/>
        </a:p>
      </dgm:t>
    </dgm:pt>
    <dgm:pt modelId="{93F3B003-B912-4808-BDBF-7F4E4F11B04D}" type="sibTrans" cxnId="{FC097AA8-31A0-4955-9CFF-6E641E6CEEEA}">
      <dgm:prSet/>
      <dgm:spPr/>
      <dgm:t>
        <a:bodyPr/>
        <a:lstStyle/>
        <a:p>
          <a:endParaRPr lang="en-US"/>
        </a:p>
      </dgm:t>
    </dgm:pt>
    <dgm:pt modelId="{CCF10214-6A2E-4686-A1FD-D915BFBEB92B}">
      <dgm:prSet/>
      <dgm:spPr/>
      <dgm:t>
        <a:bodyPr/>
        <a:lstStyle/>
        <a:p>
          <a:pPr>
            <a:lnSpc>
              <a:spcPct val="100000"/>
            </a:lnSpc>
            <a:defRPr b="1"/>
          </a:pPr>
          <a:r>
            <a:rPr lang="en-US"/>
            <a:t>Language Models Overview</a:t>
          </a:r>
        </a:p>
      </dgm:t>
    </dgm:pt>
    <dgm:pt modelId="{D633862F-1716-4B85-B335-0E29543CAA26}" type="parTrans" cxnId="{3823052E-3160-40AD-8CC9-AEB0017D9635}">
      <dgm:prSet/>
      <dgm:spPr/>
      <dgm:t>
        <a:bodyPr/>
        <a:lstStyle/>
        <a:p>
          <a:endParaRPr lang="en-US"/>
        </a:p>
      </dgm:t>
    </dgm:pt>
    <dgm:pt modelId="{6E3DC62A-3D9A-4450-A3EB-DD37632087AB}" type="sibTrans" cxnId="{3823052E-3160-40AD-8CC9-AEB0017D9635}">
      <dgm:prSet/>
      <dgm:spPr/>
      <dgm:t>
        <a:bodyPr/>
        <a:lstStyle/>
        <a:p>
          <a:pPr>
            <a:lnSpc>
              <a:spcPct val="100000"/>
            </a:lnSpc>
            <a:defRPr b="1"/>
          </a:pPr>
          <a:endParaRPr lang="en-US"/>
        </a:p>
      </dgm:t>
    </dgm:pt>
    <dgm:pt modelId="{CBE657AD-C7EA-4C04-91E6-13A6340E0661}">
      <dgm:prSet/>
      <dgm:spPr/>
      <dgm:t>
        <a:bodyPr/>
        <a:lstStyle/>
        <a:p>
          <a:pPr>
            <a:lnSpc>
              <a:spcPct val="100000"/>
            </a:lnSpc>
          </a:pPr>
          <a:r>
            <a:rPr lang="en-US"/>
            <a:t>Explored the role of language models in natural language understanding and generation.</a:t>
          </a:r>
        </a:p>
      </dgm:t>
    </dgm:pt>
    <dgm:pt modelId="{30306799-9BB8-48FE-8B9D-91B28C6F03C8}" type="parTrans" cxnId="{A941C100-2D8E-4068-B11D-7DE841C37A59}">
      <dgm:prSet/>
      <dgm:spPr/>
      <dgm:t>
        <a:bodyPr/>
        <a:lstStyle/>
        <a:p>
          <a:endParaRPr lang="en-US"/>
        </a:p>
      </dgm:t>
    </dgm:pt>
    <dgm:pt modelId="{599B29C4-7AAB-4FBE-8EE5-212E40D51A15}" type="sibTrans" cxnId="{A941C100-2D8E-4068-B11D-7DE841C37A59}">
      <dgm:prSet/>
      <dgm:spPr/>
      <dgm:t>
        <a:bodyPr/>
        <a:lstStyle/>
        <a:p>
          <a:endParaRPr lang="en-US"/>
        </a:p>
      </dgm:t>
    </dgm:pt>
    <dgm:pt modelId="{8A82C1F1-35E8-4E82-B619-6A3BE7A87B56}">
      <dgm:prSet/>
      <dgm:spPr/>
      <dgm:t>
        <a:bodyPr/>
        <a:lstStyle/>
        <a:p>
          <a:pPr>
            <a:lnSpc>
              <a:spcPct val="100000"/>
            </a:lnSpc>
            <a:defRPr b="1"/>
          </a:pPr>
          <a:r>
            <a:rPr lang="en-US"/>
            <a:t>Building Intelligent Agents</a:t>
          </a:r>
        </a:p>
      </dgm:t>
    </dgm:pt>
    <dgm:pt modelId="{613DC313-F748-45B2-A4E7-1FD285F05632}" type="parTrans" cxnId="{3D0A84F4-4B38-4FB9-9D4B-3BA359445D3E}">
      <dgm:prSet/>
      <dgm:spPr/>
      <dgm:t>
        <a:bodyPr/>
        <a:lstStyle/>
        <a:p>
          <a:endParaRPr lang="en-US"/>
        </a:p>
      </dgm:t>
    </dgm:pt>
    <dgm:pt modelId="{E9F9FDD0-F93F-417C-AC56-5468A356C6D0}" type="sibTrans" cxnId="{3D0A84F4-4B38-4FB9-9D4B-3BA359445D3E}">
      <dgm:prSet/>
      <dgm:spPr/>
      <dgm:t>
        <a:bodyPr/>
        <a:lstStyle/>
        <a:p>
          <a:endParaRPr lang="en-US"/>
        </a:p>
      </dgm:t>
    </dgm:pt>
    <dgm:pt modelId="{0D065088-D0A6-4E78-9741-EA680AB21592}">
      <dgm:prSet/>
      <dgm:spPr/>
      <dgm:t>
        <a:bodyPr/>
        <a:lstStyle/>
        <a:p>
          <a:pPr>
            <a:lnSpc>
              <a:spcPct val="100000"/>
            </a:lnSpc>
          </a:pPr>
          <a:r>
            <a:rPr lang="en-US"/>
            <a:t>Discussed practical steps to build chatbots with intent handling and sentiment analysis capabilities.</a:t>
          </a:r>
        </a:p>
      </dgm:t>
    </dgm:pt>
    <dgm:pt modelId="{BEE5EEDB-67C0-4C1D-B647-0DC224ADCA38}" type="parTrans" cxnId="{9703F8F2-7F07-4EE3-9025-58A40D953703}">
      <dgm:prSet/>
      <dgm:spPr/>
      <dgm:t>
        <a:bodyPr/>
        <a:lstStyle/>
        <a:p>
          <a:endParaRPr lang="en-US"/>
        </a:p>
      </dgm:t>
    </dgm:pt>
    <dgm:pt modelId="{60C6CAD6-E513-4E5A-994F-427B55B64CBD}" type="sibTrans" cxnId="{9703F8F2-7F07-4EE3-9025-58A40D953703}">
      <dgm:prSet/>
      <dgm:spPr/>
      <dgm:t>
        <a:bodyPr/>
        <a:lstStyle/>
        <a:p>
          <a:endParaRPr lang="en-US"/>
        </a:p>
      </dgm:t>
    </dgm:pt>
    <dgm:pt modelId="{F013C4AB-6298-4FD7-8631-85C086D224EB}" type="pres">
      <dgm:prSet presAssocID="{F447EBD2-B1CB-43FD-9479-190BC657D375}" presName="Name0" presStyleCnt="0">
        <dgm:presLayoutVars>
          <dgm:dir/>
          <dgm:resizeHandles val="exact"/>
        </dgm:presLayoutVars>
      </dgm:prSet>
      <dgm:spPr/>
    </dgm:pt>
    <dgm:pt modelId="{976418D4-A22E-483B-BB74-5E2E0C96DA2D}" type="pres">
      <dgm:prSet presAssocID="{F9FED710-192E-46F1-9E2C-B0A24BE64B49}" presName="compNode" presStyleCnt="0"/>
      <dgm:spPr/>
    </dgm:pt>
    <dgm:pt modelId="{176FCF86-D181-4DA5-9C44-8A5221718032}" type="pres">
      <dgm:prSet presAssocID="{F9FED710-192E-46F1-9E2C-B0A24BE64B49}" presName="pictRect" presStyleLbl="revTx" presStyleIdx="0" presStyleCnt="6">
        <dgm:presLayoutVars>
          <dgm:chMax val="0"/>
          <dgm:bulletEnabled/>
        </dgm:presLayoutVars>
      </dgm:prSet>
      <dgm:spPr/>
    </dgm:pt>
    <dgm:pt modelId="{C6D568BE-57A2-49B8-87CB-688FDFBCDDBE}" type="pres">
      <dgm:prSet presAssocID="{F9FED710-192E-46F1-9E2C-B0A24BE64B49}" presName="textRect" presStyleLbl="revTx" presStyleIdx="1" presStyleCnt="6">
        <dgm:presLayoutVars>
          <dgm:bulletEnabled/>
        </dgm:presLayoutVars>
      </dgm:prSet>
      <dgm:spPr/>
    </dgm:pt>
    <dgm:pt modelId="{413227F0-D448-4DA9-B550-05BF3CD47A6A}" type="pres">
      <dgm:prSet presAssocID="{AE8D66FC-5455-4205-8CAA-4DB989E5088D}" presName="sibTrans" presStyleLbl="sibTrans2D1" presStyleIdx="0" presStyleCnt="0"/>
      <dgm:spPr/>
    </dgm:pt>
    <dgm:pt modelId="{F2A3C678-E698-481F-AB0B-68433EE6F1EE}" type="pres">
      <dgm:prSet presAssocID="{CCF10214-6A2E-4686-A1FD-D915BFBEB92B}" presName="compNode" presStyleCnt="0"/>
      <dgm:spPr/>
    </dgm:pt>
    <dgm:pt modelId="{E7383327-6690-4B84-BA82-0FA91490D92E}" type="pres">
      <dgm:prSet presAssocID="{CCF10214-6A2E-4686-A1FD-D915BFBEB92B}" presName="pictRect" presStyleLbl="revTx" presStyleIdx="2" presStyleCnt="6">
        <dgm:presLayoutVars>
          <dgm:chMax val="0"/>
          <dgm:bulletEnabled/>
        </dgm:presLayoutVars>
      </dgm:prSet>
      <dgm:spPr/>
    </dgm:pt>
    <dgm:pt modelId="{38E8E149-DD33-40B7-9F6E-EE5AD4A4FAE7}" type="pres">
      <dgm:prSet presAssocID="{CCF10214-6A2E-4686-A1FD-D915BFBEB92B}" presName="textRect" presStyleLbl="revTx" presStyleIdx="3" presStyleCnt="6">
        <dgm:presLayoutVars>
          <dgm:bulletEnabled/>
        </dgm:presLayoutVars>
      </dgm:prSet>
      <dgm:spPr/>
    </dgm:pt>
    <dgm:pt modelId="{45B9060C-1021-4716-825C-35F4FE628657}" type="pres">
      <dgm:prSet presAssocID="{6E3DC62A-3D9A-4450-A3EB-DD37632087AB}" presName="sibTrans" presStyleLbl="sibTrans2D1" presStyleIdx="0" presStyleCnt="0"/>
      <dgm:spPr/>
    </dgm:pt>
    <dgm:pt modelId="{BA06DBF7-B25B-49CA-BFB0-372C1CF217DC}" type="pres">
      <dgm:prSet presAssocID="{8A82C1F1-35E8-4E82-B619-6A3BE7A87B56}" presName="compNode" presStyleCnt="0"/>
      <dgm:spPr/>
    </dgm:pt>
    <dgm:pt modelId="{364D2B09-6EB1-40AE-8324-7005F99D19ED}" type="pres">
      <dgm:prSet presAssocID="{8A82C1F1-35E8-4E82-B619-6A3BE7A87B56}" presName="pictRect" presStyleLbl="revTx" presStyleIdx="4" presStyleCnt="6">
        <dgm:presLayoutVars>
          <dgm:chMax val="0"/>
          <dgm:bulletEnabled/>
        </dgm:presLayoutVars>
      </dgm:prSet>
      <dgm:spPr/>
    </dgm:pt>
    <dgm:pt modelId="{3C40761A-9408-4111-B002-E812039BF4E6}" type="pres">
      <dgm:prSet presAssocID="{8A82C1F1-35E8-4E82-B619-6A3BE7A87B56}" presName="textRect" presStyleLbl="revTx" presStyleIdx="5" presStyleCnt="6">
        <dgm:presLayoutVars>
          <dgm:bulletEnabled/>
        </dgm:presLayoutVars>
      </dgm:prSet>
      <dgm:spPr/>
    </dgm:pt>
  </dgm:ptLst>
  <dgm:cxnLst>
    <dgm:cxn modelId="{A941C100-2D8E-4068-B11D-7DE841C37A59}" srcId="{CCF10214-6A2E-4686-A1FD-D915BFBEB92B}" destId="{CBE657AD-C7EA-4C04-91E6-13A6340E0661}" srcOrd="0" destOrd="0" parTransId="{30306799-9BB8-48FE-8B9D-91B28C6F03C8}" sibTransId="{599B29C4-7AAB-4FBE-8EE5-212E40D51A15}"/>
    <dgm:cxn modelId="{476FCA00-BC24-46AB-8D2B-FE6BA07CEAC9}" type="presOf" srcId="{AE8D66FC-5455-4205-8CAA-4DB989E5088D}" destId="{413227F0-D448-4DA9-B550-05BF3CD47A6A}" srcOrd="0" destOrd="0" presId="urn:microsoft.com/office/officeart/2024/3/layout/hArchList1"/>
    <dgm:cxn modelId="{90A54D02-88CE-410B-BA87-E8EC178C7431}" type="presOf" srcId="{0D065088-D0A6-4E78-9741-EA680AB21592}" destId="{3C40761A-9408-4111-B002-E812039BF4E6}" srcOrd="0" destOrd="0" presId="urn:microsoft.com/office/officeart/2024/3/layout/hArchList1"/>
    <dgm:cxn modelId="{7792390B-5933-476E-B83A-49482683E8AD}" type="presOf" srcId="{F447EBD2-B1CB-43FD-9479-190BC657D375}" destId="{F013C4AB-6298-4FD7-8631-85C086D224EB}" srcOrd="0" destOrd="0" presId="urn:microsoft.com/office/officeart/2024/3/layout/hArchList1"/>
    <dgm:cxn modelId="{3E4ABC13-BB12-4731-95AC-1D7C1E7A9C18}" type="presOf" srcId="{CBE657AD-C7EA-4C04-91E6-13A6340E0661}" destId="{38E8E149-DD33-40B7-9F6E-EE5AD4A4FAE7}" srcOrd="0" destOrd="0" presId="urn:microsoft.com/office/officeart/2024/3/layout/hArchList1"/>
    <dgm:cxn modelId="{3823052E-3160-40AD-8CC9-AEB0017D9635}" srcId="{F447EBD2-B1CB-43FD-9479-190BC657D375}" destId="{CCF10214-6A2E-4686-A1FD-D915BFBEB92B}" srcOrd="1" destOrd="0" parTransId="{D633862F-1716-4B85-B335-0E29543CAA26}" sibTransId="{6E3DC62A-3D9A-4450-A3EB-DD37632087AB}"/>
    <dgm:cxn modelId="{6ECFC670-8BFB-4F47-91BE-C0221D7CF833}" type="presOf" srcId="{8A82C1F1-35E8-4E82-B619-6A3BE7A87B56}" destId="{364D2B09-6EB1-40AE-8324-7005F99D19ED}" srcOrd="0" destOrd="0" presId="urn:microsoft.com/office/officeart/2024/3/layout/hArchList1"/>
    <dgm:cxn modelId="{E97AC8A6-E3DE-4A45-9D9A-AD69370BC06C}" type="presOf" srcId="{6E3DC62A-3D9A-4450-A3EB-DD37632087AB}" destId="{45B9060C-1021-4716-825C-35F4FE628657}" srcOrd="0" destOrd="0" presId="urn:microsoft.com/office/officeart/2024/3/layout/hArchList1"/>
    <dgm:cxn modelId="{FC097AA8-31A0-4955-9CFF-6E641E6CEEEA}" srcId="{F9FED710-192E-46F1-9E2C-B0A24BE64B49}" destId="{2554732C-9F0C-4677-BBF2-CA7CDFCF65AE}" srcOrd="0" destOrd="0" parTransId="{92F585E5-CA33-4D9E-A6FD-1E81CE0C485A}" sibTransId="{93F3B003-B912-4808-BDBF-7F4E4F11B04D}"/>
    <dgm:cxn modelId="{7A751ABB-105C-4CE5-B117-CB7DEC11D654}" type="presOf" srcId="{CCF10214-6A2E-4686-A1FD-D915BFBEB92B}" destId="{E7383327-6690-4B84-BA82-0FA91490D92E}" srcOrd="0" destOrd="0" presId="urn:microsoft.com/office/officeart/2024/3/layout/hArchList1"/>
    <dgm:cxn modelId="{D5C41DD5-162D-4112-A324-FD289AE4755B}" type="presOf" srcId="{2554732C-9F0C-4677-BBF2-CA7CDFCF65AE}" destId="{C6D568BE-57A2-49B8-87CB-688FDFBCDDBE}" srcOrd="0" destOrd="0" presId="urn:microsoft.com/office/officeart/2024/3/layout/hArchList1"/>
    <dgm:cxn modelId="{9703F8F2-7F07-4EE3-9025-58A40D953703}" srcId="{8A82C1F1-35E8-4E82-B619-6A3BE7A87B56}" destId="{0D065088-D0A6-4E78-9741-EA680AB21592}" srcOrd="0" destOrd="0" parTransId="{BEE5EEDB-67C0-4C1D-B647-0DC224ADCA38}" sibTransId="{60C6CAD6-E513-4E5A-994F-427B55B64CBD}"/>
    <dgm:cxn modelId="{3D0A84F4-4B38-4FB9-9D4B-3BA359445D3E}" srcId="{F447EBD2-B1CB-43FD-9479-190BC657D375}" destId="{8A82C1F1-35E8-4E82-B619-6A3BE7A87B56}" srcOrd="2" destOrd="0" parTransId="{613DC313-F748-45B2-A4E7-1FD285F05632}" sibTransId="{E9F9FDD0-F93F-417C-AC56-5468A356C6D0}"/>
    <dgm:cxn modelId="{A3D48CFA-4CB2-473C-944B-49DAE7856651}" srcId="{F447EBD2-B1CB-43FD-9479-190BC657D375}" destId="{F9FED710-192E-46F1-9E2C-B0A24BE64B49}" srcOrd="0" destOrd="0" parTransId="{A0C8F5AF-E0C1-42DE-A4C4-78886C9FD0C3}" sibTransId="{AE8D66FC-5455-4205-8CAA-4DB989E5088D}"/>
    <dgm:cxn modelId="{9EB17BFE-1A70-4F8D-8D0A-B000C8B3B853}" type="presOf" srcId="{F9FED710-192E-46F1-9E2C-B0A24BE64B49}" destId="{176FCF86-D181-4DA5-9C44-8A5221718032}" srcOrd="0" destOrd="0" presId="urn:microsoft.com/office/officeart/2024/3/layout/hArchList1"/>
    <dgm:cxn modelId="{18D3B6D5-A420-4E41-BC92-98206C605F8A}" type="presParOf" srcId="{F013C4AB-6298-4FD7-8631-85C086D224EB}" destId="{976418D4-A22E-483B-BB74-5E2E0C96DA2D}" srcOrd="0" destOrd="0" presId="urn:microsoft.com/office/officeart/2024/3/layout/hArchList1"/>
    <dgm:cxn modelId="{8C46AF24-EF0F-4870-8063-E727BEE1E7FA}" type="presParOf" srcId="{976418D4-A22E-483B-BB74-5E2E0C96DA2D}" destId="{176FCF86-D181-4DA5-9C44-8A5221718032}" srcOrd="0" destOrd="0" presId="urn:microsoft.com/office/officeart/2024/3/layout/hArchList1"/>
    <dgm:cxn modelId="{1902A30B-857F-423E-9D72-0DF919E3523F}" type="presParOf" srcId="{976418D4-A22E-483B-BB74-5E2E0C96DA2D}" destId="{C6D568BE-57A2-49B8-87CB-688FDFBCDDBE}" srcOrd="1" destOrd="0" presId="urn:microsoft.com/office/officeart/2024/3/layout/hArchList1"/>
    <dgm:cxn modelId="{85DCED4C-724D-43AD-8595-3D35191D5974}" type="presParOf" srcId="{F013C4AB-6298-4FD7-8631-85C086D224EB}" destId="{413227F0-D448-4DA9-B550-05BF3CD47A6A}" srcOrd="1" destOrd="0" presId="urn:microsoft.com/office/officeart/2024/3/layout/hArchList1"/>
    <dgm:cxn modelId="{E5E6B064-8F94-43FF-BD92-08502CF922F8}" type="presParOf" srcId="{F013C4AB-6298-4FD7-8631-85C086D224EB}" destId="{F2A3C678-E698-481F-AB0B-68433EE6F1EE}" srcOrd="2" destOrd="0" presId="urn:microsoft.com/office/officeart/2024/3/layout/hArchList1"/>
    <dgm:cxn modelId="{99FB523F-4FBA-440D-B5E4-19E0F1399047}" type="presParOf" srcId="{F2A3C678-E698-481F-AB0B-68433EE6F1EE}" destId="{E7383327-6690-4B84-BA82-0FA91490D92E}" srcOrd="0" destOrd="0" presId="urn:microsoft.com/office/officeart/2024/3/layout/hArchList1"/>
    <dgm:cxn modelId="{C65C2C06-9EE5-4A2B-8D3C-E9F06BAC5EDE}" type="presParOf" srcId="{F2A3C678-E698-481F-AB0B-68433EE6F1EE}" destId="{38E8E149-DD33-40B7-9F6E-EE5AD4A4FAE7}" srcOrd="1" destOrd="0" presId="urn:microsoft.com/office/officeart/2024/3/layout/hArchList1"/>
    <dgm:cxn modelId="{E2C4A43E-5615-412B-A6DD-03AF0A5C491F}" type="presParOf" srcId="{F013C4AB-6298-4FD7-8631-85C086D224EB}" destId="{45B9060C-1021-4716-825C-35F4FE628657}" srcOrd="3" destOrd="0" presId="urn:microsoft.com/office/officeart/2024/3/layout/hArchList1"/>
    <dgm:cxn modelId="{C76E487C-5A68-436B-BC95-B94AD38EADBD}" type="presParOf" srcId="{F013C4AB-6298-4FD7-8631-85C086D224EB}" destId="{BA06DBF7-B25B-49CA-BFB0-372C1CF217DC}" srcOrd="4" destOrd="0" presId="urn:microsoft.com/office/officeart/2024/3/layout/hArchList1"/>
    <dgm:cxn modelId="{8252030C-1C2F-44D4-B53E-69D20C1DA6EB}" type="presParOf" srcId="{BA06DBF7-B25B-49CA-BFB0-372C1CF217DC}" destId="{364D2B09-6EB1-40AE-8324-7005F99D19ED}" srcOrd="0" destOrd="0" presId="urn:microsoft.com/office/officeart/2024/3/layout/hArchList1"/>
    <dgm:cxn modelId="{FCCF0538-9E58-465C-B644-5FF3ABF9097C}" type="presParOf" srcId="{BA06DBF7-B25B-49CA-BFB0-372C1CF217DC}" destId="{3C40761A-9408-4111-B002-E812039BF4E6}"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D1E6F-1E3A-4AB9-8EB8-290C2588F3CD}">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53" b="4"/>
          <a:stretch/>
        </a:blipFill>
        <a:ln>
          <a:noFill/>
        </a:ln>
        <a:effectLst/>
      </dsp:spPr>
      <dsp:style>
        <a:lnRef idx="0">
          <a:scrgbClr r="0" g="0" b="0"/>
        </a:lnRef>
        <a:fillRef idx="3">
          <a:scrgbClr r="0" g="0" b="0"/>
        </a:fillRef>
        <a:effectRef idx="2">
          <a:scrgbClr r="0" g="0" b="0"/>
        </a:effectRef>
        <a:fontRef idx="minor">
          <a:schemeClr val="lt1"/>
        </a:fontRef>
      </dsp:style>
    </dsp:sp>
    <dsp:sp modelId="{AF794D8C-DD62-4A9B-9EF4-199180912101}">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Code Editors</a:t>
          </a:r>
        </a:p>
      </dsp:txBody>
      <dsp:txXfrm>
        <a:off x="1732009" y="0"/>
        <a:ext cx="9393022" cy="380326"/>
      </dsp:txXfrm>
    </dsp:sp>
    <dsp:sp modelId="{F5B03CB2-2AA4-4115-9349-6337D878F456}">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Code editors streamline writing and editing code with useful features for developers.</a:t>
          </a:r>
        </a:p>
      </dsp:txBody>
      <dsp:txXfrm>
        <a:off x="1732009" y="380326"/>
        <a:ext cx="9393022" cy="1171682"/>
      </dsp:txXfrm>
    </dsp:sp>
    <dsp:sp modelId="{835A6C15-CF1E-4E16-9B41-F52F5187EFC2}">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0482" r="26764" b="-7"/>
          <a:stretch/>
        </a:blipFill>
        <a:ln>
          <a:noFill/>
        </a:ln>
        <a:effectLst/>
      </dsp:spPr>
      <dsp:style>
        <a:lnRef idx="0">
          <a:scrgbClr r="0" g="0" b="0"/>
        </a:lnRef>
        <a:fillRef idx="3">
          <a:scrgbClr r="0" g="0" b="0"/>
        </a:fillRef>
        <a:effectRef idx="2">
          <a:scrgbClr r="0" g="0" b="0"/>
        </a:effectRef>
        <a:fontRef idx="minor">
          <a:schemeClr val="lt1"/>
        </a:fontRef>
      </dsp:style>
    </dsp:sp>
    <dsp:sp modelId="{F2C777E9-2BDB-4053-841F-35284E37507B}">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Version Control</a:t>
          </a:r>
        </a:p>
      </dsp:txBody>
      <dsp:txXfrm>
        <a:off x="1732009" y="1676170"/>
        <a:ext cx="9393022" cy="380326"/>
      </dsp:txXfrm>
    </dsp:sp>
    <dsp:sp modelId="{F3285279-3A95-4918-9845-72399B68DCFC}">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Version control tools help manage code changes and collaborate effectively in projects.</a:t>
          </a:r>
        </a:p>
      </dsp:txBody>
      <dsp:txXfrm>
        <a:off x="1732009" y="2056496"/>
        <a:ext cx="9393022" cy="1171682"/>
      </dsp:txXfrm>
    </dsp:sp>
    <dsp:sp modelId="{776B95F9-4BA6-441C-BE69-BB658DEBB387}">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3253" b="4"/>
          <a:stretch/>
        </a:blipFill>
        <a:ln>
          <a:noFill/>
        </a:ln>
        <a:effectLst/>
      </dsp:spPr>
      <dsp:style>
        <a:lnRef idx="0">
          <a:scrgbClr r="0" g="0" b="0"/>
        </a:lnRef>
        <a:fillRef idx="3">
          <a:scrgbClr r="0" g="0" b="0"/>
        </a:fillRef>
        <a:effectRef idx="2">
          <a:scrgbClr r="0" g="0" b="0"/>
        </a:effectRef>
        <a:fontRef idx="minor">
          <a:schemeClr val="lt1"/>
        </a:fontRef>
      </dsp:style>
    </dsp:sp>
    <dsp:sp modelId="{09E115BF-D716-41E0-8EF4-5D2803003FBC}">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Debugging Tools</a:t>
          </a:r>
        </a:p>
      </dsp:txBody>
      <dsp:txXfrm>
        <a:off x="1732009" y="3352340"/>
        <a:ext cx="9393022" cy="380326"/>
      </dsp:txXfrm>
    </dsp:sp>
    <dsp:sp modelId="{7F95EEA0-0343-4FCB-AF89-A6B90438BFDB}">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Debugging tools assist in identifying and fixing bugs to improve code quality.</a:t>
          </a:r>
        </a:p>
      </dsp:txBody>
      <dsp:txXfrm>
        <a:off x="1732009" y="3732666"/>
        <a:ext cx="9393022" cy="1171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FCF86-D181-4DA5-9C44-8A5221718032}">
      <dsp:nvSpPr>
        <dsp:cNvPr id="0" name=""/>
        <dsp:cNvSpPr/>
      </dsp:nvSpPr>
      <dsp:spPr>
        <a:xfrm>
          <a:off x="0" y="0"/>
          <a:ext cx="2634614" cy="6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Foundational AI Concepts</a:t>
          </a:r>
        </a:p>
      </dsp:txBody>
      <dsp:txXfrm>
        <a:off x="0" y="0"/>
        <a:ext cx="2634614" cy="634079"/>
      </dsp:txXfrm>
    </dsp:sp>
    <dsp:sp modelId="{C6D568BE-57A2-49B8-87CB-688FDFBCDDBE}">
      <dsp:nvSpPr>
        <dsp:cNvPr id="0" name=""/>
        <dsp:cNvSpPr/>
      </dsp:nvSpPr>
      <dsp:spPr>
        <a:xfrm>
          <a:off x="0" y="634079"/>
          <a:ext cx="2634614" cy="119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Introduced core AI concepts essential for understanding intelligent agents and language models.</a:t>
          </a:r>
        </a:p>
      </dsp:txBody>
      <dsp:txXfrm>
        <a:off x="0" y="634079"/>
        <a:ext cx="2634614" cy="1194720"/>
      </dsp:txXfrm>
    </dsp:sp>
    <dsp:sp modelId="{E7383327-6690-4B84-BA82-0FA91490D92E}">
      <dsp:nvSpPr>
        <dsp:cNvPr id="0" name=""/>
        <dsp:cNvSpPr/>
      </dsp:nvSpPr>
      <dsp:spPr>
        <a:xfrm>
          <a:off x="2898076" y="0"/>
          <a:ext cx="2634614" cy="6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Language Models Overview</a:t>
          </a:r>
        </a:p>
      </dsp:txBody>
      <dsp:txXfrm>
        <a:off x="2898076" y="0"/>
        <a:ext cx="2634614" cy="634079"/>
      </dsp:txXfrm>
    </dsp:sp>
    <dsp:sp modelId="{38E8E149-DD33-40B7-9F6E-EE5AD4A4FAE7}">
      <dsp:nvSpPr>
        <dsp:cNvPr id="0" name=""/>
        <dsp:cNvSpPr/>
      </dsp:nvSpPr>
      <dsp:spPr>
        <a:xfrm>
          <a:off x="2898076" y="634079"/>
          <a:ext cx="2634614" cy="119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Explored the role of language models in natural language understanding and generation.</a:t>
          </a:r>
        </a:p>
      </dsp:txBody>
      <dsp:txXfrm>
        <a:off x="2898076" y="634079"/>
        <a:ext cx="2634614" cy="1194720"/>
      </dsp:txXfrm>
    </dsp:sp>
    <dsp:sp modelId="{364D2B09-6EB1-40AE-8324-7005F99D19ED}">
      <dsp:nvSpPr>
        <dsp:cNvPr id="0" name=""/>
        <dsp:cNvSpPr/>
      </dsp:nvSpPr>
      <dsp:spPr>
        <a:xfrm>
          <a:off x="5796152" y="0"/>
          <a:ext cx="2634614" cy="6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Building Intelligent Agents</a:t>
          </a:r>
        </a:p>
      </dsp:txBody>
      <dsp:txXfrm>
        <a:off x="5796152" y="0"/>
        <a:ext cx="2634614" cy="634079"/>
      </dsp:txXfrm>
    </dsp:sp>
    <dsp:sp modelId="{3C40761A-9408-4111-B002-E812039BF4E6}">
      <dsp:nvSpPr>
        <dsp:cNvPr id="0" name=""/>
        <dsp:cNvSpPr/>
      </dsp:nvSpPr>
      <dsp:spPr>
        <a:xfrm>
          <a:off x="5796152" y="634079"/>
          <a:ext cx="2634614" cy="119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Discussed practical steps to build chatbots with intent handling and sentiment analysis capabilities.</a:t>
          </a:r>
        </a:p>
      </dsp:txBody>
      <dsp:txXfrm>
        <a:off x="5796152" y="634079"/>
        <a:ext cx="2634614" cy="1194720"/>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47D0D-3433-4395-88D8-E795EC95111C}"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DDA1B-FC5F-413C-AED1-81A77104625A}" type="slidenum">
              <a:rPr lang="en-US" smtClean="0"/>
              <a:t>‹#›</a:t>
            </a:fld>
            <a:endParaRPr lang="en-US"/>
          </a:p>
        </p:txBody>
      </p:sp>
    </p:spTree>
    <p:extLst>
      <p:ext uri="{BB962C8B-B14F-4D97-AF65-F5344CB8AC3E}">
        <p14:creationId xmlns:p14="http://schemas.microsoft.com/office/powerpoint/2010/main" val="367969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presentation on building AI agents using LangGraph. We'll explore the framework’s capabilities, setup, and practical applications to help you create intelligent AI-driven systems.
</a:t>
            </a:r>
          </a:p>
        </p:txBody>
      </p:sp>
      <p:sp>
        <p:nvSpPr>
          <p:cNvPr id="4" name="Slide Number Placeholder 3"/>
          <p:cNvSpPr>
            <a:spLocks noGrp="1"/>
          </p:cNvSpPr>
          <p:nvPr>
            <p:ph type="sldNum" sz="quarter" idx="5"/>
          </p:nvPr>
        </p:nvSpPr>
        <p:spPr/>
        <p:txBody>
          <a:bodyPr/>
          <a:lstStyle/>
          <a:p>
            <a:fld id="{549DF2FF-0DC3-42C5-B858-354B64B26486}" type="slidenum">
              <a:rPr lang="en-US" smtClean="0"/>
              <a:t>1</a:t>
            </a:fld>
            <a:endParaRPr lang="en-US"/>
          </a:p>
        </p:txBody>
      </p:sp>
    </p:spTree>
    <p:extLst>
      <p:ext uri="{BB962C8B-B14F-4D97-AF65-F5344CB8AC3E}">
        <p14:creationId xmlns:p14="http://schemas.microsoft.com/office/powerpoint/2010/main" val="2447333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Language models play a crucial role in AI by understanding and generating human language, powering intelligent agents and applications.</a:t>
            </a:r>
          </a:p>
        </p:txBody>
      </p:sp>
      <p:sp>
        <p:nvSpPr>
          <p:cNvPr id="4" name="Slide Number Placeholder 3"/>
          <p:cNvSpPr>
            <a:spLocks noGrp="1"/>
          </p:cNvSpPr>
          <p:nvPr>
            <p:ph type="sldNum" sz="quarter" idx="5"/>
          </p:nvPr>
        </p:nvSpPr>
        <p:spPr/>
        <p:txBody>
          <a:bodyPr/>
          <a:lstStyle/>
          <a:p>
            <a:fld id="{549DF2FF-0DC3-42C5-B858-354B64B26486}" type="slidenum">
              <a:rPr lang="en-US" smtClean="0"/>
              <a:t>10</a:t>
            </a:fld>
            <a:endParaRPr lang="en-US"/>
          </a:p>
        </p:txBody>
      </p:sp>
    </p:spTree>
    <p:extLst>
      <p:ext uri="{BB962C8B-B14F-4D97-AF65-F5344CB8AC3E}">
        <p14:creationId xmlns:p14="http://schemas.microsoft.com/office/powerpoint/2010/main" val="2332478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Language models are trained algorithms that predict and generate text based on vast amounts of data, enabling natural language understanding.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11</a:t>
            </a:fld>
            <a:endParaRPr lang="en-US"/>
          </a:p>
        </p:txBody>
      </p:sp>
    </p:spTree>
    <p:extLst>
      <p:ext uri="{BB962C8B-B14F-4D97-AF65-F5344CB8AC3E}">
        <p14:creationId xmlns:p14="http://schemas.microsoft.com/office/powerpoint/2010/main" val="3909872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They enable AI agents to comprehend user inputs, generate meaningful responses, and perform tasks involving language processing.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12</a:t>
            </a:fld>
            <a:endParaRPr lang="en-US"/>
          </a:p>
        </p:txBody>
      </p:sp>
    </p:spTree>
    <p:extLst>
      <p:ext uri="{BB962C8B-B14F-4D97-AF65-F5344CB8AC3E}">
        <p14:creationId xmlns:p14="http://schemas.microsoft.com/office/powerpoint/2010/main" val="115157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depicting the neural network architecture behind language models to help visualize their complexity and function.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13</a:t>
            </a:fld>
            <a:endParaRPr lang="en-US"/>
          </a:p>
        </p:txBody>
      </p:sp>
    </p:spTree>
    <p:extLst>
      <p:ext uri="{BB962C8B-B14F-4D97-AF65-F5344CB8AC3E}">
        <p14:creationId xmlns:p14="http://schemas.microsoft.com/office/powerpoint/2010/main" val="2068861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LangGraph is a modern framework designed to simplify building AI agents by combining language models with graph-based workflows.</a:t>
            </a:r>
          </a:p>
        </p:txBody>
      </p:sp>
      <p:sp>
        <p:nvSpPr>
          <p:cNvPr id="4" name="Slide Number Placeholder 3"/>
          <p:cNvSpPr>
            <a:spLocks noGrp="1"/>
          </p:cNvSpPr>
          <p:nvPr>
            <p:ph type="sldNum" sz="quarter" idx="5"/>
          </p:nvPr>
        </p:nvSpPr>
        <p:spPr/>
        <p:txBody>
          <a:bodyPr/>
          <a:lstStyle/>
          <a:p>
            <a:fld id="{549DF2FF-0DC3-42C5-B858-354B64B26486}" type="slidenum">
              <a:rPr lang="en-US" smtClean="0"/>
              <a:t>14</a:t>
            </a:fld>
            <a:endParaRPr lang="en-US"/>
          </a:p>
        </p:txBody>
      </p:sp>
    </p:spTree>
    <p:extLst>
      <p:ext uri="{BB962C8B-B14F-4D97-AF65-F5344CB8AC3E}">
        <p14:creationId xmlns:p14="http://schemas.microsoft.com/office/powerpoint/2010/main" val="3517468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LangGraph integrates nodes and edges to represent components and their interactions, facilitating flexible AI agent design.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15</a:t>
            </a:fld>
            <a:endParaRPr lang="en-US"/>
          </a:p>
        </p:txBody>
      </p:sp>
    </p:spTree>
    <p:extLst>
      <p:ext uri="{BB962C8B-B14F-4D97-AF65-F5344CB8AC3E}">
        <p14:creationId xmlns:p14="http://schemas.microsoft.com/office/powerpoint/2010/main" val="4096899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framework’s architecture includes modular components like nodes, edges, and flows that orchestrate AI agent behavior effectively.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16</a:t>
            </a:fld>
            <a:endParaRPr lang="en-US"/>
          </a:p>
        </p:txBody>
      </p:sp>
    </p:spTree>
    <p:extLst>
      <p:ext uri="{BB962C8B-B14F-4D97-AF65-F5344CB8AC3E}">
        <p14:creationId xmlns:p14="http://schemas.microsoft.com/office/powerpoint/2010/main" val="375437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visual diagram illustrating LangGraph’s architecture to clarify how its components interconnect for building AI agents.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17</a:t>
            </a:fld>
            <a:endParaRPr lang="en-US"/>
          </a:p>
        </p:txBody>
      </p:sp>
    </p:spTree>
    <p:extLst>
      <p:ext uri="{BB962C8B-B14F-4D97-AF65-F5344CB8AC3E}">
        <p14:creationId xmlns:p14="http://schemas.microsoft.com/office/powerpoint/2010/main" val="53467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building AI agents, setting up your development environment with required software and dependencies is essential.</a:t>
            </a:r>
          </a:p>
        </p:txBody>
      </p:sp>
      <p:sp>
        <p:nvSpPr>
          <p:cNvPr id="4" name="Slide Number Placeholder 3"/>
          <p:cNvSpPr>
            <a:spLocks noGrp="1"/>
          </p:cNvSpPr>
          <p:nvPr>
            <p:ph type="sldNum" sz="quarter" idx="5"/>
          </p:nvPr>
        </p:nvSpPr>
        <p:spPr/>
        <p:txBody>
          <a:bodyPr/>
          <a:lstStyle/>
          <a:p>
            <a:fld id="{549DF2FF-0DC3-42C5-B858-354B64B26486}" type="slidenum">
              <a:rPr lang="en-US" smtClean="0"/>
              <a:t>18</a:t>
            </a:fld>
            <a:endParaRPr lang="en-US"/>
          </a:p>
        </p:txBody>
      </p:sp>
    </p:spTree>
    <p:extLst>
      <p:ext uri="{BB962C8B-B14F-4D97-AF65-F5344CB8AC3E}">
        <p14:creationId xmlns:p14="http://schemas.microsoft.com/office/powerpoint/2010/main" val="36301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Python is the primary programming language for LangGraph; install the latest version to get started.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19</a:t>
            </a:fld>
            <a:endParaRPr lang="en-US"/>
          </a:p>
        </p:txBody>
      </p:sp>
    </p:spTree>
    <p:extLst>
      <p:ext uri="{BB962C8B-B14F-4D97-AF65-F5344CB8AC3E}">
        <p14:creationId xmlns:p14="http://schemas.microsoft.com/office/powerpoint/2010/main" val="26746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covers an introduction to artificial intelligence, the role of language models, an overview of LangGraph, environment setup, project creation, key concepts, and practical examples like building chatbots and sentiment analysis.</a:t>
            </a:r>
          </a:p>
        </p:txBody>
      </p:sp>
      <p:sp>
        <p:nvSpPr>
          <p:cNvPr id="4" name="Slide Number Placeholder 3"/>
          <p:cNvSpPr>
            <a:spLocks noGrp="1"/>
          </p:cNvSpPr>
          <p:nvPr>
            <p:ph type="sldNum" sz="quarter" idx="5"/>
          </p:nvPr>
        </p:nvSpPr>
        <p:spPr/>
        <p:txBody>
          <a:bodyPr/>
          <a:lstStyle/>
          <a:p>
            <a:fld id="{549DF2FF-0DC3-42C5-B858-354B64B26486}" type="slidenum">
              <a:rPr lang="en-US" smtClean="0"/>
              <a:t>2</a:t>
            </a:fld>
            <a:endParaRPr lang="en-US"/>
          </a:p>
        </p:txBody>
      </p:sp>
    </p:spTree>
    <p:extLst>
      <p:ext uri="{BB962C8B-B14F-4D97-AF65-F5344CB8AC3E}">
        <p14:creationId xmlns:p14="http://schemas.microsoft.com/office/powerpoint/2010/main" val="48577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Install necessary libraries and packages that LangGraph depends on, ensuring smooth development and execution.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20</a:t>
            </a:fld>
            <a:endParaRPr lang="en-US"/>
          </a:p>
        </p:txBody>
      </p:sp>
    </p:spTree>
    <p:extLst>
      <p:ext uri="{BB962C8B-B14F-4D97-AF65-F5344CB8AC3E}">
        <p14:creationId xmlns:p14="http://schemas.microsoft.com/office/powerpoint/2010/main" val="3418737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snapshot of a typical coding workspace to familiarize you with the environment setup process visually.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21</a:t>
            </a:fld>
            <a:endParaRPr lang="en-US"/>
          </a:p>
        </p:txBody>
      </p:sp>
    </p:spTree>
    <p:extLst>
      <p:ext uri="{BB962C8B-B14F-4D97-AF65-F5344CB8AC3E}">
        <p14:creationId xmlns:p14="http://schemas.microsoft.com/office/powerpoint/2010/main" val="3615906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how to initiate a new LangGraph project, including project structure and essential practices for organization.</a:t>
            </a:r>
          </a:p>
        </p:txBody>
      </p:sp>
      <p:sp>
        <p:nvSpPr>
          <p:cNvPr id="4" name="Slide Number Placeholder 3"/>
          <p:cNvSpPr>
            <a:spLocks noGrp="1"/>
          </p:cNvSpPr>
          <p:nvPr>
            <p:ph type="sldNum" sz="quarter" idx="5"/>
          </p:nvPr>
        </p:nvSpPr>
        <p:spPr/>
        <p:txBody>
          <a:bodyPr/>
          <a:lstStyle/>
          <a:p>
            <a:fld id="{549DF2FF-0DC3-42C5-B858-354B64B26486}" type="slidenum">
              <a:rPr lang="en-US" smtClean="0"/>
              <a:t>22</a:t>
            </a:fld>
            <a:endParaRPr lang="en-US"/>
          </a:p>
        </p:txBody>
      </p:sp>
    </p:spTree>
    <p:extLst>
      <p:ext uri="{BB962C8B-B14F-4D97-AF65-F5344CB8AC3E}">
        <p14:creationId xmlns:p14="http://schemas.microsoft.com/office/powerpoint/2010/main" val="3117299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Step-by-step guidance on creating directories, configuration files, and initializing your LangGraph project.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23</a:t>
            </a:fld>
            <a:endParaRPr lang="en-US"/>
          </a:p>
        </p:txBody>
      </p:sp>
    </p:spTree>
    <p:extLst>
      <p:ext uri="{BB962C8B-B14F-4D97-AF65-F5344CB8AC3E}">
        <p14:creationId xmlns:p14="http://schemas.microsoft.com/office/powerpoint/2010/main" val="4159243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Recommendations such as modular design, clear documentation, and version control to maintain project quality.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24</a:t>
            </a:fld>
            <a:endParaRPr lang="en-US"/>
          </a:p>
        </p:txBody>
      </p:sp>
    </p:spTree>
    <p:extLst>
      <p:ext uri="{BB962C8B-B14F-4D97-AF65-F5344CB8AC3E}">
        <p14:creationId xmlns:p14="http://schemas.microsoft.com/office/powerpoint/2010/main" val="4227323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showcasing popular developer tools that can enhance your productivity when working with LangGraph projects.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25</a:t>
            </a:fld>
            <a:endParaRPr lang="en-US"/>
          </a:p>
        </p:txBody>
      </p:sp>
    </p:spTree>
    <p:extLst>
      <p:ext uri="{BB962C8B-B14F-4D97-AF65-F5344CB8AC3E}">
        <p14:creationId xmlns:p14="http://schemas.microsoft.com/office/powerpoint/2010/main" val="1940114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the core components and workflows that form the foundation of AI agent development with LangGraph.</a:t>
            </a:r>
          </a:p>
        </p:txBody>
      </p:sp>
      <p:sp>
        <p:nvSpPr>
          <p:cNvPr id="4" name="Slide Number Placeholder 3"/>
          <p:cNvSpPr>
            <a:spLocks noGrp="1"/>
          </p:cNvSpPr>
          <p:nvPr>
            <p:ph type="sldNum" sz="quarter" idx="5"/>
          </p:nvPr>
        </p:nvSpPr>
        <p:spPr/>
        <p:txBody>
          <a:bodyPr/>
          <a:lstStyle/>
          <a:p>
            <a:fld id="{549DF2FF-0DC3-42C5-B858-354B64B26486}" type="slidenum">
              <a:rPr lang="en-US" smtClean="0"/>
              <a:t>26</a:t>
            </a:fld>
            <a:endParaRPr lang="en-US"/>
          </a:p>
        </p:txBody>
      </p:sp>
    </p:spTree>
    <p:extLst>
      <p:ext uri="{BB962C8B-B14F-4D97-AF65-F5344CB8AC3E}">
        <p14:creationId xmlns:p14="http://schemas.microsoft.com/office/powerpoint/2010/main" val="4070168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Nodes represent functional units, edges indicate connections, and flows define the execution paths within LangGraph.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27</a:t>
            </a:fld>
            <a:endParaRPr lang="en-US"/>
          </a:p>
        </p:txBody>
      </p:sp>
    </p:spTree>
    <p:extLst>
      <p:ext uri="{BB962C8B-B14F-4D97-AF65-F5344CB8AC3E}">
        <p14:creationId xmlns:p14="http://schemas.microsoft.com/office/powerpoint/2010/main" val="1427526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outline of how data and control pass through the graph to enable AI agent functionality.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28</a:t>
            </a:fld>
            <a:endParaRPr lang="en-US"/>
          </a:p>
        </p:txBody>
      </p:sp>
    </p:spTree>
    <p:extLst>
      <p:ext uri="{BB962C8B-B14F-4D97-AF65-F5344CB8AC3E}">
        <p14:creationId xmlns:p14="http://schemas.microsoft.com/office/powerpoint/2010/main" val="1144678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flowchart graphic illustrating LangGraph’s workflow concept to clarify how components interact dynamically.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29</a:t>
            </a:fld>
            <a:endParaRPr lang="en-US"/>
          </a:p>
        </p:txBody>
      </p:sp>
    </p:spTree>
    <p:extLst>
      <p:ext uri="{BB962C8B-B14F-4D97-AF65-F5344CB8AC3E}">
        <p14:creationId xmlns:p14="http://schemas.microsoft.com/office/powerpoint/2010/main" val="1388210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the course name and subtitle, accompanied by an engaging AI-themed image to set the tone and context for the learning journey ahead.</a:t>
            </a:r>
          </a:p>
        </p:txBody>
      </p:sp>
      <p:sp>
        <p:nvSpPr>
          <p:cNvPr id="4" name="Slide Number Placeholder 3"/>
          <p:cNvSpPr>
            <a:spLocks noGrp="1"/>
          </p:cNvSpPr>
          <p:nvPr>
            <p:ph type="sldNum" sz="quarter" idx="5"/>
          </p:nvPr>
        </p:nvSpPr>
        <p:spPr/>
        <p:txBody>
          <a:bodyPr/>
          <a:lstStyle/>
          <a:p>
            <a:fld id="{549DF2FF-0DC3-42C5-B858-354B64B26486}" type="slidenum">
              <a:rPr lang="en-US" smtClean="0"/>
              <a:t>3</a:t>
            </a:fld>
            <a:endParaRPr lang="en-US"/>
          </a:p>
        </p:txBody>
      </p:sp>
    </p:spTree>
    <p:extLst>
      <p:ext uri="{BB962C8B-B14F-4D97-AF65-F5344CB8AC3E}">
        <p14:creationId xmlns:p14="http://schemas.microsoft.com/office/powerpoint/2010/main" val="2019417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demonstrate creating a simple chatbot that can engage in basic conversations using LangGraph.</a:t>
            </a:r>
          </a:p>
        </p:txBody>
      </p:sp>
      <p:sp>
        <p:nvSpPr>
          <p:cNvPr id="4" name="Slide Number Placeholder 3"/>
          <p:cNvSpPr>
            <a:spLocks noGrp="1"/>
          </p:cNvSpPr>
          <p:nvPr>
            <p:ph type="sldNum" sz="quarter" idx="5"/>
          </p:nvPr>
        </p:nvSpPr>
        <p:spPr/>
        <p:txBody>
          <a:bodyPr/>
          <a:lstStyle/>
          <a:p>
            <a:fld id="{549DF2FF-0DC3-42C5-B858-354B64B26486}" type="slidenum">
              <a:rPr lang="en-US" smtClean="0"/>
              <a:t>30</a:t>
            </a:fld>
            <a:endParaRPr lang="en-US"/>
          </a:p>
        </p:txBody>
      </p:sp>
    </p:spTree>
    <p:extLst>
      <p:ext uri="{BB962C8B-B14F-4D97-AF65-F5344CB8AC3E}">
        <p14:creationId xmlns:p14="http://schemas.microsoft.com/office/powerpoint/2010/main" val="2636146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Implement logic to handle user inputs and generate appropriate responses in a conversational loop.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31</a:t>
            </a:fld>
            <a:endParaRPr lang="en-US"/>
          </a:p>
        </p:txBody>
      </p:sp>
    </p:spTree>
    <p:extLst>
      <p:ext uri="{BB962C8B-B14F-4D97-AF65-F5344CB8AC3E}">
        <p14:creationId xmlns:p14="http://schemas.microsoft.com/office/powerpoint/2010/main" val="103020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practical example showcasing the chatbot responding effectively to user queries.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32</a:t>
            </a:fld>
            <a:endParaRPr lang="en-US"/>
          </a:p>
        </p:txBody>
      </p:sp>
    </p:spTree>
    <p:extLst>
      <p:ext uri="{BB962C8B-B14F-4D97-AF65-F5344CB8AC3E}">
        <p14:creationId xmlns:p14="http://schemas.microsoft.com/office/powerpoint/2010/main" val="349145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icon representing the chatbot to visually associate with the topic of conversational AI agents.</a:t>
            </a:r>
          </a:p>
        </p:txBody>
      </p:sp>
      <p:sp>
        <p:nvSpPr>
          <p:cNvPr id="4" name="Slide Number Placeholder 3"/>
          <p:cNvSpPr>
            <a:spLocks noGrp="1"/>
          </p:cNvSpPr>
          <p:nvPr>
            <p:ph type="sldNum" sz="quarter" idx="5"/>
          </p:nvPr>
        </p:nvSpPr>
        <p:spPr/>
        <p:txBody>
          <a:bodyPr/>
          <a:lstStyle/>
          <a:p>
            <a:fld id="{549DF2FF-0DC3-42C5-B858-354B64B26486}" type="slidenum">
              <a:rPr lang="en-US" smtClean="0"/>
              <a:t>33</a:t>
            </a:fld>
            <a:endParaRPr lang="en-US"/>
          </a:p>
        </p:txBody>
      </p:sp>
    </p:spTree>
    <p:extLst>
      <p:ext uri="{BB962C8B-B14F-4D97-AF65-F5344CB8AC3E}">
        <p14:creationId xmlns:p14="http://schemas.microsoft.com/office/powerpoint/2010/main" val="2461707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Enhance the chatbot with intent recognition to better understand user goals and manage conversations.</a:t>
            </a:r>
          </a:p>
        </p:txBody>
      </p:sp>
      <p:sp>
        <p:nvSpPr>
          <p:cNvPr id="4" name="Slide Number Placeholder 3"/>
          <p:cNvSpPr>
            <a:spLocks noGrp="1"/>
          </p:cNvSpPr>
          <p:nvPr>
            <p:ph type="sldNum" sz="quarter" idx="5"/>
          </p:nvPr>
        </p:nvSpPr>
        <p:spPr/>
        <p:txBody>
          <a:bodyPr/>
          <a:lstStyle/>
          <a:p>
            <a:fld id="{549DF2FF-0DC3-42C5-B858-354B64B26486}" type="slidenum">
              <a:rPr lang="en-US" smtClean="0"/>
              <a:t>34</a:t>
            </a:fld>
            <a:endParaRPr lang="en-US"/>
          </a:p>
        </p:txBody>
      </p:sp>
    </p:spTree>
    <p:extLst>
      <p:ext uri="{BB962C8B-B14F-4D97-AF65-F5344CB8AC3E}">
        <p14:creationId xmlns:p14="http://schemas.microsoft.com/office/powerpoint/2010/main" val="304571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Techniques to identify user intents and extract entities for more accurate dialogue management.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35</a:t>
            </a:fld>
            <a:endParaRPr lang="en-US"/>
          </a:p>
        </p:txBody>
      </p:sp>
    </p:spTree>
    <p:extLst>
      <p:ext uri="{BB962C8B-B14F-4D97-AF65-F5344CB8AC3E}">
        <p14:creationId xmlns:p14="http://schemas.microsoft.com/office/powerpoint/2010/main" val="2463364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Refinements to conversation flow to create more natural and context-aware interactions.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36</a:t>
            </a:fld>
            <a:endParaRPr lang="en-US"/>
          </a:p>
        </p:txBody>
      </p:sp>
    </p:spTree>
    <p:extLst>
      <p:ext uri="{BB962C8B-B14F-4D97-AF65-F5344CB8AC3E}">
        <p14:creationId xmlns:p14="http://schemas.microsoft.com/office/powerpoint/2010/main" val="3883287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visual representation of a dialogue system architecture to illustrate intent handling concepts.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37</a:t>
            </a:fld>
            <a:endParaRPr lang="en-US"/>
          </a:p>
        </p:txBody>
      </p:sp>
    </p:spTree>
    <p:extLst>
      <p:ext uri="{BB962C8B-B14F-4D97-AF65-F5344CB8AC3E}">
        <p14:creationId xmlns:p14="http://schemas.microsoft.com/office/powerpoint/2010/main" val="680990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Incorporate sentiment analysis to classify user input emotions, improving chatbot responsiveness and empathy.</a:t>
            </a:r>
          </a:p>
        </p:txBody>
      </p:sp>
      <p:sp>
        <p:nvSpPr>
          <p:cNvPr id="4" name="Slide Number Placeholder 3"/>
          <p:cNvSpPr>
            <a:spLocks noGrp="1"/>
          </p:cNvSpPr>
          <p:nvPr>
            <p:ph type="sldNum" sz="quarter" idx="5"/>
          </p:nvPr>
        </p:nvSpPr>
        <p:spPr/>
        <p:txBody>
          <a:bodyPr/>
          <a:lstStyle/>
          <a:p>
            <a:fld id="{549DF2FF-0DC3-42C5-B858-354B64B26486}" type="slidenum">
              <a:rPr lang="en-US" smtClean="0"/>
              <a:t>38</a:t>
            </a:fld>
            <a:endParaRPr lang="en-US"/>
          </a:p>
        </p:txBody>
      </p:sp>
    </p:spTree>
    <p:extLst>
      <p:ext uri="{BB962C8B-B14F-4D97-AF65-F5344CB8AC3E}">
        <p14:creationId xmlns:p14="http://schemas.microsoft.com/office/powerpoint/2010/main" val="3528783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Methods to detect sentiment in user messages to tailor responses accordingly.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39</a:t>
            </a:fld>
            <a:endParaRPr lang="en-US"/>
          </a:p>
        </p:txBody>
      </p:sp>
    </p:spTree>
    <p:extLst>
      <p:ext uri="{BB962C8B-B14F-4D97-AF65-F5344CB8AC3E}">
        <p14:creationId xmlns:p14="http://schemas.microsoft.com/office/powerpoint/2010/main" val="268349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highlights the title 'Building AI Agents in LangGraph' along with the course subtitle, establishing the focus and objectives of the course.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4</a:t>
            </a:fld>
            <a:endParaRPr lang="en-US"/>
          </a:p>
        </p:txBody>
      </p:sp>
    </p:spTree>
    <p:extLst>
      <p:ext uri="{BB962C8B-B14F-4D97-AF65-F5344CB8AC3E}">
        <p14:creationId xmlns:p14="http://schemas.microsoft.com/office/powerpoint/2010/main" val="2609152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How to embed sentiment analysis modules within the LangGraph framework for seamless operation.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40</a:t>
            </a:fld>
            <a:endParaRPr lang="en-US"/>
          </a:p>
        </p:txBody>
      </p:sp>
    </p:spTree>
    <p:extLst>
      <p:ext uri="{BB962C8B-B14F-4D97-AF65-F5344CB8AC3E}">
        <p14:creationId xmlns:p14="http://schemas.microsoft.com/office/powerpoint/2010/main" val="170628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Icons representing various emotions to visually support the concept of sentiment classification.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41</a:t>
            </a:fld>
            <a:endParaRPr lang="en-US"/>
          </a:p>
        </p:txBody>
      </p:sp>
    </p:spTree>
    <p:extLst>
      <p:ext uri="{BB962C8B-B14F-4D97-AF65-F5344CB8AC3E}">
        <p14:creationId xmlns:p14="http://schemas.microsoft.com/office/powerpoint/2010/main" val="3833220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 covered foundational concepts of AI, language models, and LangGraph, including practical steps to build intelligent agents like chatbots enhanced with intent handling and sentiment analysis.</a:t>
            </a:r>
          </a:p>
        </p:txBody>
      </p:sp>
      <p:sp>
        <p:nvSpPr>
          <p:cNvPr id="4" name="Slide Number Placeholder 3"/>
          <p:cNvSpPr>
            <a:spLocks noGrp="1"/>
          </p:cNvSpPr>
          <p:nvPr>
            <p:ph type="sldNum" sz="quarter" idx="5"/>
          </p:nvPr>
        </p:nvSpPr>
        <p:spPr/>
        <p:txBody>
          <a:bodyPr/>
          <a:lstStyle/>
          <a:p>
            <a:fld id="{549DF2FF-0DC3-42C5-B858-354B64B26486}" type="slidenum">
              <a:rPr lang="en-US" smtClean="0"/>
              <a:t>42</a:t>
            </a:fld>
            <a:endParaRPr lang="en-US"/>
          </a:p>
        </p:txBody>
      </p:sp>
    </p:spTree>
    <p:extLst>
      <p:ext uri="{BB962C8B-B14F-4D97-AF65-F5344CB8AC3E}">
        <p14:creationId xmlns:p14="http://schemas.microsoft.com/office/powerpoint/2010/main" val="357826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appealing AI-related visual designed to capture interest and emphasize the modern and innovative nature of the topic.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5</a:t>
            </a:fld>
            <a:endParaRPr lang="en-US"/>
          </a:p>
        </p:txBody>
      </p:sp>
    </p:spTree>
    <p:extLst>
      <p:ext uri="{BB962C8B-B14F-4D97-AF65-F5344CB8AC3E}">
        <p14:creationId xmlns:p14="http://schemas.microsoft.com/office/powerpoint/2010/main" val="309067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begin by defining artificial intelligence, discussing its significance and impact on various industries and everyday life.</a:t>
            </a:r>
          </a:p>
        </p:txBody>
      </p:sp>
      <p:sp>
        <p:nvSpPr>
          <p:cNvPr id="4" name="Slide Number Placeholder 3"/>
          <p:cNvSpPr>
            <a:spLocks noGrp="1"/>
          </p:cNvSpPr>
          <p:nvPr>
            <p:ph type="sldNum" sz="quarter" idx="5"/>
          </p:nvPr>
        </p:nvSpPr>
        <p:spPr/>
        <p:txBody>
          <a:bodyPr/>
          <a:lstStyle/>
          <a:p>
            <a:fld id="{549DF2FF-0DC3-42C5-B858-354B64B26486}" type="slidenum">
              <a:rPr lang="en-US" smtClean="0"/>
              <a:t>6</a:t>
            </a:fld>
            <a:endParaRPr lang="en-US"/>
          </a:p>
        </p:txBody>
      </p:sp>
    </p:spTree>
    <p:extLst>
      <p:ext uri="{BB962C8B-B14F-4D97-AF65-F5344CB8AC3E}">
        <p14:creationId xmlns:p14="http://schemas.microsoft.com/office/powerpoint/2010/main" val="108129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Artificial Intelligence (AI) is the simulation of human intelligence processes by machines, especially computer systems, enabling automation and decision-making.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7</a:t>
            </a:fld>
            <a:endParaRPr lang="en-US"/>
          </a:p>
        </p:txBody>
      </p:sp>
    </p:spTree>
    <p:extLst>
      <p:ext uri="{BB962C8B-B14F-4D97-AF65-F5344CB8AC3E}">
        <p14:creationId xmlns:p14="http://schemas.microsoft.com/office/powerpoint/2010/main" val="412786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has transformed fields like healthcare, finance, and transportation by improving efficiency, enabling new capabilities, and driving innovation.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8</a:t>
            </a:fld>
            <a:endParaRPr lang="en-US"/>
          </a:p>
        </p:txBody>
      </p:sp>
    </p:spTree>
    <p:extLst>
      <p:ext uri="{BB962C8B-B14F-4D97-AF65-F5344CB8AC3E}">
        <p14:creationId xmlns:p14="http://schemas.microsoft.com/office/powerpoint/2010/main" val="4201476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conceptual illustration to visually represent AI, helping to reinforce understanding of its core ideas.
Image source: Microsoft 365 content library
</a:t>
            </a:r>
          </a:p>
        </p:txBody>
      </p:sp>
      <p:sp>
        <p:nvSpPr>
          <p:cNvPr id="4" name="Slide Number Placeholder 3"/>
          <p:cNvSpPr>
            <a:spLocks noGrp="1"/>
          </p:cNvSpPr>
          <p:nvPr>
            <p:ph type="sldNum" sz="quarter" idx="5"/>
          </p:nvPr>
        </p:nvSpPr>
        <p:spPr/>
        <p:txBody>
          <a:bodyPr/>
          <a:lstStyle/>
          <a:p>
            <a:fld id="{549DF2FF-0DC3-42C5-B858-354B64B26486}" type="slidenum">
              <a:rPr lang="en-US" smtClean="0"/>
              <a:t>9</a:t>
            </a:fld>
            <a:endParaRPr lang="en-US"/>
          </a:p>
        </p:txBody>
      </p:sp>
    </p:spTree>
    <p:extLst>
      <p:ext uri="{BB962C8B-B14F-4D97-AF65-F5344CB8AC3E}">
        <p14:creationId xmlns:p14="http://schemas.microsoft.com/office/powerpoint/2010/main" val="3643803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4236883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695424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1066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5397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43918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13209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0118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30626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1272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46219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3374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11/8/2025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1131673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1396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0733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768827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1470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01127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0219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26351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06407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869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72082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11/8/2025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8132515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4048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58805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34250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22931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72191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107511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37056"/>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122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080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71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5083086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592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493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2510178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5323163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16892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011159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2472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646829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54089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09456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76866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5992196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2147194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4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C403-26A6-55F5-4EAD-373894D80991}"/>
              </a:ext>
            </a:extLst>
          </p:cNvPr>
          <p:cNvSpPr>
            <a:spLocks noGrp="1"/>
          </p:cNvSpPr>
          <p:nvPr>
            <p:ph type="ctrTitle"/>
          </p:nvPr>
        </p:nvSpPr>
        <p:spPr>
          <a:xfrm>
            <a:off x="431172" y="3425399"/>
            <a:ext cx="7685140" cy="2621154"/>
          </a:xfrm>
        </p:spPr>
        <p:txBody>
          <a:bodyPr anchor="b">
            <a:normAutofit/>
          </a:bodyPr>
          <a:lstStyle/>
          <a:p>
            <a:r>
              <a:rPr lang="en-US" sz="6100"/>
              <a:t>Building AI Agents in LangGraph</a:t>
            </a:r>
          </a:p>
        </p:txBody>
      </p:sp>
      <p:sp>
        <p:nvSpPr>
          <p:cNvPr id="3" name="Subtitle 2">
            <a:extLst>
              <a:ext uri="{FF2B5EF4-FFF2-40B4-BE49-F238E27FC236}">
                <a16:creationId xmlns:a16="http://schemas.microsoft.com/office/drawing/2014/main" id="{9BECEA39-B4E0-9406-FF14-0D494855EB41}"/>
              </a:ext>
            </a:extLst>
          </p:cNvPr>
          <p:cNvSpPr>
            <a:spLocks noGrp="1"/>
          </p:cNvSpPr>
          <p:nvPr>
            <p:ph type="subTitle" idx="1"/>
          </p:nvPr>
        </p:nvSpPr>
        <p:spPr>
          <a:xfrm>
            <a:off x="431172" y="415057"/>
            <a:ext cx="7685139" cy="1414091"/>
          </a:xfrm>
        </p:spPr>
        <p:txBody>
          <a:bodyPr>
            <a:normAutofit/>
          </a:bodyPr>
          <a:lstStyle/>
          <a:p>
            <a:r>
              <a:rPr lang="en-US"/>
              <a:t>Exploring frameworks and practical applications for AI</a:t>
            </a:r>
          </a:p>
        </p:txBody>
      </p:sp>
      <p:sp>
        <p:nvSpPr>
          <p:cNvPr id="4" name="Date Placeholder 3">
            <a:extLst>
              <a:ext uri="{FF2B5EF4-FFF2-40B4-BE49-F238E27FC236}">
                <a16:creationId xmlns:a16="http://schemas.microsoft.com/office/drawing/2014/main" id="{E925E195-9EB9-5C37-1994-6167203D8687}"/>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C6D7D49-52B1-1A70-C878-995CF7A2E8C1}"/>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FADE194-65C7-A67E-E348-2029C9E7E15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Tree>
    <p:extLst>
      <p:ext uri="{BB962C8B-B14F-4D97-AF65-F5344CB8AC3E}">
        <p14:creationId xmlns:p14="http://schemas.microsoft.com/office/powerpoint/2010/main" val="248680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0CF0-B953-E38C-6C0C-783BEFCF82F3}"/>
              </a:ext>
            </a:extLst>
          </p:cNvPr>
          <p:cNvSpPr>
            <a:spLocks noGrp="1"/>
          </p:cNvSpPr>
          <p:nvPr>
            <p:ph type="title"/>
          </p:nvPr>
        </p:nvSpPr>
        <p:spPr>
          <a:xfrm>
            <a:off x="431172" y="553616"/>
            <a:ext cx="7914087" cy="4008859"/>
          </a:xfrm>
        </p:spPr>
        <p:txBody>
          <a:bodyPr anchor="t">
            <a:normAutofit/>
          </a:bodyPr>
          <a:lstStyle/>
          <a:p>
            <a:r>
              <a:rPr lang="en-US"/>
              <a:t>Role of Language Models in AI</a:t>
            </a:r>
          </a:p>
        </p:txBody>
      </p:sp>
      <p:sp>
        <p:nvSpPr>
          <p:cNvPr id="11" name="Text Placeholder 2">
            <a:extLst>
              <a:ext uri="{FF2B5EF4-FFF2-40B4-BE49-F238E27FC236}">
                <a16:creationId xmlns:a16="http://schemas.microsoft.com/office/drawing/2014/main" id="{43542F62-B1A4-D0E1-84B4-A0CCCE8861A1}"/>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1B3E42C6-F672-5578-B307-7A84C91F6394}"/>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98D8D66-1B66-CA0B-FEA8-0C883FA7677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B384FD9B-0BF6-178A-1B08-631B77B27B8C}"/>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10</a:t>
            </a:fld>
            <a:endParaRPr lang="en-US"/>
          </a:p>
        </p:txBody>
      </p:sp>
    </p:spTree>
    <p:extLst>
      <p:ext uri="{BB962C8B-B14F-4D97-AF65-F5344CB8AC3E}">
        <p14:creationId xmlns:p14="http://schemas.microsoft.com/office/powerpoint/2010/main" val="71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3A82-B782-A7CE-A35F-AFA026039715}"/>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What Language Models Are</a:t>
            </a:r>
          </a:p>
        </p:txBody>
      </p:sp>
      <p:pic>
        <p:nvPicPr>
          <p:cNvPr id="7" name="Content Placeholder 6" descr="101010 data lines to infinity">
            <a:extLst>
              <a:ext uri="{FF2B5EF4-FFF2-40B4-BE49-F238E27FC236}">
                <a16:creationId xmlns:a16="http://schemas.microsoft.com/office/drawing/2014/main" id="{303E206B-F57E-4056-884B-966BA629A2C6}"/>
              </a:ext>
            </a:extLst>
          </p:cNvPr>
          <p:cNvPicPr>
            <a:picLocks noGrp="1" noChangeAspect="1"/>
          </p:cNvPicPr>
          <p:nvPr>
            <p:ph type="pic" sz="quarter" idx="15"/>
          </p:nvPr>
        </p:nvPicPr>
        <p:blipFill>
          <a:blip r:embed="rId3"/>
          <a:srcRect l="12823" r="8917"/>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142D67BB-46C4-46A0-90F9-E670C177909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Trained Algorithms</a:t>
            </a:r>
          </a:p>
          <a:p>
            <a:pPr marL="0" lvl="1" indent="0">
              <a:lnSpc>
                <a:spcPct val="90000"/>
              </a:lnSpc>
              <a:spcBef>
                <a:spcPts val="1000"/>
              </a:spcBef>
              <a:spcAft>
                <a:spcPts val="600"/>
              </a:spcAft>
              <a:buFont typeface="Arial" panose="020B0604020202020204" pitchFamily="34" charset="0"/>
              <a:buNone/>
            </a:pPr>
            <a:r>
              <a:rPr lang="en-US" sz="1000"/>
              <a:t>Language models are algorithms trained on large datasets to understand and produce human language.</a:t>
            </a:r>
          </a:p>
          <a:p>
            <a:pPr marL="0" indent="0">
              <a:lnSpc>
                <a:spcPct val="90000"/>
              </a:lnSpc>
              <a:spcBef>
                <a:spcPts val="2500"/>
              </a:spcBef>
              <a:spcAft>
                <a:spcPts val="600"/>
              </a:spcAft>
              <a:buFont typeface="Arial" panose="020B0604020202020204" pitchFamily="34" charset="0"/>
              <a:buNone/>
            </a:pPr>
            <a:r>
              <a:rPr lang="en-US" sz="1000" b="1"/>
              <a:t>Text Prediction</a:t>
            </a:r>
          </a:p>
          <a:p>
            <a:pPr marL="0" lvl="1" indent="0">
              <a:lnSpc>
                <a:spcPct val="90000"/>
              </a:lnSpc>
              <a:spcBef>
                <a:spcPts val="1000"/>
              </a:spcBef>
              <a:spcAft>
                <a:spcPts val="600"/>
              </a:spcAft>
              <a:buFont typeface="Arial" panose="020B0604020202020204" pitchFamily="34" charset="0"/>
              <a:buNone/>
            </a:pPr>
            <a:r>
              <a:rPr lang="en-US" sz="1000"/>
              <a:t>These models predict the next words or phrases, enabling coherent text generation.</a:t>
            </a:r>
          </a:p>
          <a:p>
            <a:pPr marL="0" indent="0">
              <a:lnSpc>
                <a:spcPct val="90000"/>
              </a:lnSpc>
              <a:spcBef>
                <a:spcPts val="2500"/>
              </a:spcBef>
              <a:spcAft>
                <a:spcPts val="600"/>
              </a:spcAft>
              <a:buFont typeface="Arial" panose="020B0604020202020204" pitchFamily="34" charset="0"/>
              <a:buNone/>
            </a:pPr>
            <a:r>
              <a:rPr lang="en-US" sz="1000" b="1"/>
              <a:t>Natural Language Understanding</a:t>
            </a:r>
          </a:p>
          <a:p>
            <a:pPr marL="0" lvl="1" indent="0">
              <a:lnSpc>
                <a:spcPct val="90000"/>
              </a:lnSpc>
              <a:spcBef>
                <a:spcPts val="1000"/>
              </a:spcBef>
              <a:spcAft>
                <a:spcPts val="600"/>
              </a:spcAft>
              <a:buFont typeface="Arial" panose="020B0604020202020204" pitchFamily="34" charset="0"/>
              <a:buNone/>
            </a:pPr>
            <a:r>
              <a:rPr lang="en-US" sz="1000"/>
              <a:t>Language models enable machines to grasp meaning and context within human language.</a:t>
            </a:r>
          </a:p>
        </p:txBody>
      </p:sp>
      <p:sp>
        <p:nvSpPr>
          <p:cNvPr id="4" name="Date Placeholder 3">
            <a:extLst>
              <a:ext uri="{FF2B5EF4-FFF2-40B4-BE49-F238E27FC236}">
                <a16:creationId xmlns:a16="http://schemas.microsoft.com/office/drawing/2014/main" id="{B7B702B6-77C4-214F-2C31-8DFEB258E79E}"/>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C12C9B5-99FD-FFDE-8AB0-CBD39CCEBCB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051A0B54-5105-971E-0308-066E59E6731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11</a:t>
            </a:fld>
            <a:endParaRPr lang="en-US"/>
          </a:p>
        </p:txBody>
      </p:sp>
    </p:spTree>
    <p:extLst>
      <p:ext uri="{BB962C8B-B14F-4D97-AF65-F5344CB8AC3E}">
        <p14:creationId xmlns:p14="http://schemas.microsoft.com/office/powerpoint/2010/main" val="2428734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5777-4961-4DCC-C4CA-5025EB907D8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How They Power AI Agents</a:t>
            </a:r>
          </a:p>
        </p:txBody>
      </p:sp>
      <p:pic>
        <p:nvPicPr>
          <p:cNvPr id="7" name="Content Placeholder 6" descr="Modern background">
            <a:extLst>
              <a:ext uri="{FF2B5EF4-FFF2-40B4-BE49-F238E27FC236}">
                <a16:creationId xmlns:a16="http://schemas.microsoft.com/office/drawing/2014/main" id="{189073F8-BC82-4A25-9B73-C17415B3D958}"/>
              </a:ext>
            </a:extLst>
          </p:cNvPr>
          <p:cNvPicPr>
            <a:picLocks noGrp="1" noChangeAspect="1"/>
          </p:cNvPicPr>
          <p:nvPr>
            <p:ph type="pic" sz="quarter" idx="15"/>
          </p:nvPr>
        </p:nvPicPr>
        <p:blipFill>
          <a:blip r:embed="rId3"/>
          <a:srcRect l="8824" r="10499"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F974305-5DCB-424E-B133-427B4586093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100" b="1"/>
              <a:t>Understanding User Inputs</a:t>
            </a:r>
          </a:p>
          <a:p>
            <a:pPr marL="0" lvl="1" indent="0">
              <a:lnSpc>
                <a:spcPct val="90000"/>
              </a:lnSpc>
              <a:spcBef>
                <a:spcPts val="1000"/>
              </a:spcBef>
              <a:spcAft>
                <a:spcPts val="600"/>
              </a:spcAft>
              <a:buFont typeface="Arial" panose="020B0604020202020204" pitchFamily="34" charset="0"/>
              <a:buNone/>
            </a:pPr>
            <a:r>
              <a:rPr lang="en-US" sz="1100"/>
              <a:t>AI agents process and interpret user inputs accurately to comprehend intent and context.</a:t>
            </a:r>
          </a:p>
          <a:p>
            <a:pPr marL="0" indent="0">
              <a:lnSpc>
                <a:spcPct val="90000"/>
              </a:lnSpc>
              <a:spcBef>
                <a:spcPts val="2500"/>
              </a:spcBef>
              <a:spcAft>
                <a:spcPts val="600"/>
              </a:spcAft>
              <a:buFont typeface="Arial" panose="020B0604020202020204" pitchFamily="34" charset="0"/>
              <a:buNone/>
            </a:pPr>
            <a:r>
              <a:rPr lang="en-US" sz="1100" b="1"/>
              <a:t>Generating Responses</a:t>
            </a:r>
          </a:p>
          <a:p>
            <a:pPr marL="0" lvl="1" indent="0">
              <a:lnSpc>
                <a:spcPct val="90000"/>
              </a:lnSpc>
              <a:spcBef>
                <a:spcPts val="1000"/>
              </a:spcBef>
              <a:spcAft>
                <a:spcPts val="600"/>
              </a:spcAft>
              <a:buFont typeface="Arial" panose="020B0604020202020204" pitchFamily="34" charset="0"/>
              <a:buNone/>
            </a:pPr>
            <a:r>
              <a:rPr lang="en-US" sz="1100"/>
              <a:t>AI agents create meaningful and relevant responses based on the interpreted data.</a:t>
            </a:r>
          </a:p>
          <a:p>
            <a:pPr marL="0" indent="0">
              <a:lnSpc>
                <a:spcPct val="90000"/>
              </a:lnSpc>
              <a:spcBef>
                <a:spcPts val="2500"/>
              </a:spcBef>
              <a:spcAft>
                <a:spcPts val="600"/>
              </a:spcAft>
              <a:buFont typeface="Arial" panose="020B0604020202020204" pitchFamily="34" charset="0"/>
              <a:buNone/>
            </a:pPr>
            <a:r>
              <a:rPr lang="en-US" sz="1100" b="1"/>
              <a:t>Performing Language Tasks</a:t>
            </a:r>
          </a:p>
          <a:p>
            <a:pPr marL="0" lvl="1" indent="0">
              <a:lnSpc>
                <a:spcPct val="90000"/>
              </a:lnSpc>
              <a:spcBef>
                <a:spcPts val="1000"/>
              </a:spcBef>
              <a:spcAft>
                <a:spcPts val="600"/>
              </a:spcAft>
              <a:buFont typeface="Arial" panose="020B0604020202020204" pitchFamily="34" charset="0"/>
              <a:buNone/>
            </a:pPr>
            <a:r>
              <a:rPr lang="en-US" sz="1100"/>
              <a:t>AI agents execute various language processing tasks to assist users effectively.</a:t>
            </a:r>
          </a:p>
        </p:txBody>
      </p:sp>
      <p:sp>
        <p:nvSpPr>
          <p:cNvPr id="4" name="Date Placeholder 3">
            <a:extLst>
              <a:ext uri="{FF2B5EF4-FFF2-40B4-BE49-F238E27FC236}">
                <a16:creationId xmlns:a16="http://schemas.microsoft.com/office/drawing/2014/main" id="{BE11310E-CB6A-0E50-B75C-2D73B275B71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EAC9188-1F16-E26E-4630-C65EE0BCCA32}"/>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AF31C6C4-21EE-D93E-5017-70A2885F851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12</a:t>
            </a:fld>
            <a:endParaRPr lang="en-US"/>
          </a:p>
        </p:txBody>
      </p:sp>
    </p:spTree>
    <p:extLst>
      <p:ext uri="{BB962C8B-B14F-4D97-AF65-F5344CB8AC3E}">
        <p14:creationId xmlns:p14="http://schemas.microsoft.com/office/powerpoint/2010/main" val="136544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15A-CFA9-ADCB-3F21-19EF4DB3278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Neural Network Visual</a:t>
            </a:r>
          </a:p>
        </p:txBody>
      </p:sp>
      <p:pic>
        <p:nvPicPr>
          <p:cNvPr id="7" name="Content Placeholder 6" descr="Abstract Technology Background">
            <a:extLst>
              <a:ext uri="{FF2B5EF4-FFF2-40B4-BE49-F238E27FC236}">
                <a16:creationId xmlns:a16="http://schemas.microsoft.com/office/drawing/2014/main" id="{43865FA3-46C5-45EA-98C1-E6F7690FB831}"/>
              </a:ext>
            </a:extLst>
          </p:cNvPr>
          <p:cNvPicPr>
            <a:picLocks noGrp="1" noChangeAspect="1"/>
          </p:cNvPicPr>
          <p:nvPr>
            <p:ph type="pic" sz="quarter" idx="15"/>
          </p:nvPr>
        </p:nvPicPr>
        <p:blipFill>
          <a:blip r:embed="rId3"/>
          <a:srcRect l="17571" r="14142"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8FC59374-CA95-4CAA-91E1-E17B3D3A717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Neural Network Architecture</a:t>
            </a:r>
          </a:p>
          <a:p>
            <a:pPr marL="0" lvl="1" indent="0">
              <a:spcBef>
                <a:spcPts val="1000"/>
              </a:spcBef>
              <a:spcAft>
                <a:spcPts val="600"/>
              </a:spcAft>
              <a:buFont typeface="Arial" panose="020B0604020202020204" pitchFamily="34" charset="0"/>
              <a:buNone/>
            </a:pPr>
            <a:r>
              <a:rPr lang="en-US" sz="1400"/>
              <a:t>The visual represents the complex structure of interconnected nodes and layers in neural networks.</a:t>
            </a:r>
          </a:p>
          <a:p>
            <a:pPr marL="0" indent="0">
              <a:spcBef>
                <a:spcPts val="2500"/>
              </a:spcBef>
              <a:spcAft>
                <a:spcPts val="600"/>
              </a:spcAft>
              <a:buFont typeface="Arial" panose="020B0604020202020204" pitchFamily="34" charset="0"/>
              <a:buNone/>
            </a:pPr>
            <a:r>
              <a:rPr lang="en-US" sz="1400" b="1"/>
              <a:t>Model Complexity</a:t>
            </a:r>
          </a:p>
          <a:p>
            <a:pPr marL="0" lvl="1" indent="0">
              <a:spcBef>
                <a:spcPts val="1000"/>
              </a:spcBef>
              <a:spcAft>
                <a:spcPts val="600"/>
              </a:spcAft>
              <a:buFont typeface="Arial" panose="020B0604020202020204" pitchFamily="34" charset="0"/>
              <a:buNone/>
            </a:pPr>
            <a:r>
              <a:rPr lang="en-US" sz="1400"/>
              <a:t>The image helps to visualize the intricate design and complex computations behind language models.</a:t>
            </a:r>
          </a:p>
        </p:txBody>
      </p:sp>
      <p:sp>
        <p:nvSpPr>
          <p:cNvPr id="4" name="Date Placeholder 3">
            <a:extLst>
              <a:ext uri="{FF2B5EF4-FFF2-40B4-BE49-F238E27FC236}">
                <a16:creationId xmlns:a16="http://schemas.microsoft.com/office/drawing/2014/main" id="{D7ABC1B6-B0A4-08AD-5885-3497C2AF501C}"/>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A433FA29-01AE-876E-5A3D-16D904A24B2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AB1DBD37-D2B3-297F-51BD-54FF05E564E5}"/>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13</a:t>
            </a:fld>
            <a:endParaRPr lang="en-US"/>
          </a:p>
        </p:txBody>
      </p:sp>
    </p:spTree>
    <p:extLst>
      <p:ext uri="{BB962C8B-B14F-4D97-AF65-F5344CB8AC3E}">
        <p14:creationId xmlns:p14="http://schemas.microsoft.com/office/powerpoint/2010/main" val="3976103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07205-121F-5F08-A609-A1A54B620626}"/>
              </a:ext>
            </a:extLst>
          </p:cNvPr>
          <p:cNvSpPr>
            <a:spLocks noGrp="1"/>
          </p:cNvSpPr>
          <p:nvPr>
            <p:ph type="title"/>
          </p:nvPr>
        </p:nvSpPr>
        <p:spPr>
          <a:xfrm>
            <a:off x="431172" y="553616"/>
            <a:ext cx="7914087" cy="4008859"/>
          </a:xfrm>
        </p:spPr>
        <p:txBody>
          <a:bodyPr anchor="t">
            <a:normAutofit/>
          </a:bodyPr>
          <a:lstStyle/>
          <a:p>
            <a:r>
              <a:rPr lang="en-US"/>
              <a:t>Introduction to LangGraph Framework</a:t>
            </a:r>
          </a:p>
        </p:txBody>
      </p:sp>
      <p:sp>
        <p:nvSpPr>
          <p:cNvPr id="11" name="Text Placeholder 2">
            <a:extLst>
              <a:ext uri="{FF2B5EF4-FFF2-40B4-BE49-F238E27FC236}">
                <a16:creationId xmlns:a16="http://schemas.microsoft.com/office/drawing/2014/main" id="{17707469-7B96-9A16-835A-8A1B44064F73}"/>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A6E91828-1FF7-6444-D603-50379ED6A0BE}"/>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7DE8D19-3CA2-CFFB-4CDC-CF61CD97B0E3}"/>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3D899E2-7219-C9A1-79D5-0135F1CB8053}"/>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14</a:t>
            </a:fld>
            <a:endParaRPr lang="en-US"/>
          </a:p>
        </p:txBody>
      </p:sp>
    </p:spTree>
    <p:extLst>
      <p:ext uri="{BB962C8B-B14F-4D97-AF65-F5344CB8AC3E}">
        <p14:creationId xmlns:p14="http://schemas.microsoft.com/office/powerpoint/2010/main" val="779376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EC39-7C2D-A7CC-CEEE-A7823A2B43B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LangGraph Overview</a:t>
            </a:r>
          </a:p>
        </p:txBody>
      </p:sp>
      <p:pic>
        <p:nvPicPr>
          <p:cNvPr id="7" name="Content Placeholder 6" descr="Abstract particle graph background">
            <a:extLst>
              <a:ext uri="{FF2B5EF4-FFF2-40B4-BE49-F238E27FC236}">
                <a16:creationId xmlns:a16="http://schemas.microsoft.com/office/drawing/2014/main" id="{46158A8B-5B2F-4A35-B65E-81B103C04A88}"/>
              </a:ext>
            </a:extLst>
          </p:cNvPr>
          <p:cNvPicPr>
            <a:picLocks noGrp="1" noChangeAspect="1"/>
          </p:cNvPicPr>
          <p:nvPr>
            <p:ph type="pic" sz="quarter" idx="15"/>
          </p:nvPr>
        </p:nvPicPr>
        <p:blipFill>
          <a:blip r:embed="rId3"/>
          <a:srcRect l="16116" r="3207"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B7700546-45E2-42BD-B0F8-6B1753D13C6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Node Representation</a:t>
            </a:r>
          </a:p>
          <a:p>
            <a:pPr marL="0" lvl="1" indent="0">
              <a:lnSpc>
                <a:spcPct val="90000"/>
              </a:lnSpc>
              <a:spcBef>
                <a:spcPts val="1000"/>
              </a:spcBef>
              <a:spcAft>
                <a:spcPts val="600"/>
              </a:spcAft>
              <a:buFont typeface="Arial" panose="020B0604020202020204" pitchFamily="34" charset="0"/>
              <a:buNone/>
            </a:pPr>
            <a:r>
              <a:rPr lang="en-US" sz="1000"/>
              <a:t>Nodes represent distinct components or entities within LangGraph's AI agent architecture.</a:t>
            </a:r>
          </a:p>
          <a:p>
            <a:pPr marL="0" indent="0">
              <a:lnSpc>
                <a:spcPct val="90000"/>
              </a:lnSpc>
              <a:spcBef>
                <a:spcPts val="2500"/>
              </a:spcBef>
              <a:spcAft>
                <a:spcPts val="600"/>
              </a:spcAft>
              <a:buFont typeface="Arial" panose="020B0604020202020204" pitchFamily="34" charset="0"/>
              <a:buNone/>
            </a:pPr>
            <a:r>
              <a:rPr lang="en-US" sz="1000" b="1"/>
              <a:t>Edge Connections</a:t>
            </a:r>
          </a:p>
          <a:p>
            <a:pPr marL="0" lvl="1" indent="0">
              <a:lnSpc>
                <a:spcPct val="90000"/>
              </a:lnSpc>
              <a:spcBef>
                <a:spcPts val="1000"/>
              </a:spcBef>
              <a:spcAft>
                <a:spcPts val="600"/>
              </a:spcAft>
              <a:buFont typeface="Arial" panose="020B0604020202020204" pitchFamily="34" charset="0"/>
              <a:buNone/>
            </a:pPr>
            <a:r>
              <a:rPr lang="en-US" sz="1000"/>
              <a:t>Edges define relationships and interactions between nodes in the AI system.</a:t>
            </a:r>
          </a:p>
          <a:p>
            <a:pPr marL="0" indent="0">
              <a:lnSpc>
                <a:spcPct val="90000"/>
              </a:lnSpc>
              <a:spcBef>
                <a:spcPts val="2500"/>
              </a:spcBef>
              <a:spcAft>
                <a:spcPts val="600"/>
              </a:spcAft>
              <a:buFont typeface="Arial" panose="020B0604020202020204" pitchFamily="34" charset="0"/>
              <a:buNone/>
            </a:pPr>
            <a:r>
              <a:rPr lang="en-US" sz="1000" b="1"/>
              <a:t>Flexible AI Design</a:t>
            </a:r>
          </a:p>
          <a:p>
            <a:pPr marL="0" lvl="1" indent="0">
              <a:lnSpc>
                <a:spcPct val="90000"/>
              </a:lnSpc>
              <a:spcBef>
                <a:spcPts val="1000"/>
              </a:spcBef>
              <a:spcAft>
                <a:spcPts val="600"/>
              </a:spcAft>
              <a:buFont typeface="Arial" panose="020B0604020202020204" pitchFamily="34" charset="0"/>
              <a:buNone/>
            </a:pPr>
            <a:r>
              <a:rPr lang="en-US" sz="1000"/>
              <a:t>Integration of nodes and edges enables adaptable and modular AI agent design.</a:t>
            </a:r>
          </a:p>
        </p:txBody>
      </p:sp>
      <p:sp>
        <p:nvSpPr>
          <p:cNvPr id="4" name="Date Placeholder 3">
            <a:extLst>
              <a:ext uri="{FF2B5EF4-FFF2-40B4-BE49-F238E27FC236}">
                <a16:creationId xmlns:a16="http://schemas.microsoft.com/office/drawing/2014/main" id="{90FEE627-941B-F493-0C06-0097B6C592D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97C42D4-65B9-4BFC-90F2-3397DB8860BD}"/>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A5E29F00-9F6B-E2ED-B977-B45776C97AD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15</a:t>
            </a:fld>
            <a:endParaRPr lang="en-US"/>
          </a:p>
        </p:txBody>
      </p:sp>
    </p:spTree>
    <p:extLst>
      <p:ext uri="{BB962C8B-B14F-4D97-AF65-F5344CB8AC3E}">
        <p14:creationId xmlns:p14="http://schemas.microsoft.com/office/powerpoint/2010/main" val="3652310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5214-74EC-78C4-EE90-290533F01F3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cap="all" baseline="0">
                <a:latin typeface="+mj-lt"/>
                <a:ea typeface="+mj-ea"/>
                <a:cs typeface="+mj-cs"/>
              </a:rPr>
              <a:t>Core Architecture Explanation</a:t>
            </a:r>
          </a:p>
        </p:txBody>
      </p:sp>
      <p:pic>
        <p:nvPicPr>
          <p:cNvPr id="7" name="Content Placeholder 6" descr="File folder big data internet network cloud computing">
            <a:extLst>
              <a:ext uri="{FF2B5EF4-FFF2-40B4-BE49-F238E27FC236}">
                <a16:creationId xmlns:a16="http://schemas.microsoft.com/office/drawing/2014/main" id="{3D9435BA-259F-4B74-ACB4-4156AE866461}"/>
              </a:ext>
            </a:extLst>
          </p:cNvPr>
          <p:cNvPicPr>
            <a:picLocks noGrp="1" noChangeAspect="1"/>
          </p:cNvPicPr>
          <p:nvPr>
            <p:ph type="pic" sz="quarter" idx="15"/>
          </p:nvPr>
        </p:nvPicPr>
        <p:blipFill>
          <a:blip r:embed="rId3"/>
          <a:srcRect l="11857" r="12604"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978A1DEF-B3E5-4D42-B271-A43618B0E44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Modular Components</a:t>
            </a:r>
          </a:p>
          <a:p>
            <a:pPr marL="0" lvl="1" indent="0">
              <a:lnSpc>
                <a:spcPct val="90000"/>
              </a:lnSpc>
              <a:spcBef>
                <a:spcPts val="1000"/>
              </a:spcBef>
              <a:spcAft>
                <a:spcPts val="600"/>
              </a:spcAft>
              <a:buFont typeface="Arial" panose="020B0604020202020204" pitchFamily="34" charset="0"/>
              <a:buNone/>
            </a:pPr>
            <a:r>
              <a:rPr lang="en-US" sz="1000"/>
              <a:t>The architecture is built with modular components that allow flexible and scalable AI system design.</a:t>
            </a:r>
          </a:p>
          <a:p>
            <a:pPr marL="0" indent="0">
              <a:lnSpc>
                <a:spcPct val="90000"/>
              </a:lnSpc>
              <a:spcBef>
                <a:spcPts val="2500"/>
              </a:spcBef>
              <a:spcAft>
                <a:spcPts val="600"/>
              </a:spcAft>
              <a:buFont typeface="Arial" panose="020B0604020202020204" pitchFamily="34" charset="0"/>
              <a:buNone/>
            </a:pPr>
            <a:r>
              <a:rPr lang="en-US" sz="1000" b="1"/>
              <a:t>Nodes and Edges</a:t>
            </a:r>
          </a:p>
          <a:p>
            <a:pPr marL="0" lvl="1" indent="0">
              <a:lnSpc>
                <a:spcPct val="90000"/>
              </a:lnSpc>
              <a:spcBef>
                <a:spcPts val="1000"/>
              </a:spcBef>
              <a:spcAft>
                <a:spcPts val="600"/>
              </a:spcAft>
              <a:buFont typeface="Arial" panose="020B0604020202020204" pitchFamily="34" charset="0"/>
              <a:buNone/>
            </a:pPr>
            <a:r>
              <a:rPr lang="en-US" sz="1000"/>
              <a:t>Nodes and edges define the structure and relationships within the AI framework enabling effective communication.</a:t>
            </a:r>
          </a:p>
          <a:p>
            <a:pPr marL="0" indent="0">
              <a:lnSpc>
                <a:spcPct val="90000"/>
              </a:lnSpc>
              <a:spcBef>
                <a:spcPts val="2500"/>
              </a:spcBef>
              <a:spcAft>
                <a:spcPts val="600"/>
              </a:spcAft>
              <a:buFont typeface="Arial" panose="020B0604020202020204" pitchFamily="34" charset="0"/>
              <a:buNone/>
            </a:pPr>
            <a:r>
              <a:rPr lang="en-US" sz="1000" b="1"/>
              <a:t>Flow Orchestration</a:t>
            </a:r>
          </a:p>
          <a:p>
            <a:pPr marL="0" lvl="1" indent="0">
              <a:lnSpc>
                <a:spcPct val="90000"/>
              </a:lnSpc>
              <a:spcBef>
                <a:spcPts val="1000"/>
              </a:spcBef>
              <a:spcAft>
                <a:spcPts val="600"/>
              </a:spcAft>
              <a:buFont typeface="Arial" panose="020B0604020202020204" pitchFamily="34" charset="0"/>
              <a:buNone/>
            </a:pPr>
            <a:r>
              <a:rPr lang="en-US" sz="1000"/>
              <a:t>Flows manage the sequencing and control of AI agent behaviors within the system architecture.</a:t>
            </a:r>
          </a:p>
        </p:txBody>
      </p:sp>
      <p:sp>
        <p:nvSpPr>
          <p:cNvPr id="4" name="Date Placeholder 3">
            <a:extLst>
              <a:ext uri="{FF2B5EF4-FFF2-40B4-BE49-F238E27FC236}">
                <a16:creationId xmlns:a16="http://schemas.microsoft.com/office/drawing/2014/main" id="{EBBD88CE-EEA5-A7D1-6509-2841FDB89EF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A4D8141F-D611-953C-5CD8-DC5286B54FEC}"/>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6B0854AF-CFD9-269C-710D-61756F92F6A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16</a:t>
            </a:fld>
            <a:endParaRPr lang="en-US"/>
          </a:p>
        </p:txBody>
      </p:sp>
    </p:spTree>
    <p:extLst>
      <p:ext uri="{BB962C8B-B14F-4D97-AF65-F5344CB8AC3E}">
        <p14:creationId xmlns:p14="http://schemas.microsoft.com/office/powerpoint/2010/main" val="1394155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18D9-BAC8-CF8A-4B8D-70AF2F51A68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cap="all" baseline="0">
                <a:latin typeface="+mj-lt"/>
                <a:ea typeface="+mj-ea"/>
                <a:cs typeface="+mj-cs"/>
              </a:rPr>
              <a:t>Image: Framework Architecture Diagram</a:t>
            </a:r>
          </a:p>
        </p:txBody>
      </p:sp>
      <p:pic>
        <p:nvPicPr>
          <p:cNvPr id="7" name="Content Placeholder 6" descr="Computer network security">
            <a:extLst>
              <a:ext uri="{FF2B5EF4-FFF2-40B4-BE49-F238E27FC236}">
                <a16:creationId xmlns:a16="http://schemas.microsoft.com/office/drawing/2014/main" id="{5C9E7A44-0F81-48BE-9F4E-C85C81541357}"/>
              </a:ext>
            </a:extLst>
          </p:cNvPr>
          <p:cNvPicPr>
            <a:picLocks noGrp="1" noChangeAspect="1"/>
          </p:cNvPicPr>
          <p:nvPr>
            <p:ph type="pic" sz="quarter" idx="15"/>
          </p:nvPr>
        </p:nvPicPr>
        <p:blipFill>
          <a:blip r:embed="rId3"/>
          <a:srcRect l="4368" r="498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C278342C-9791-4F3B-B479-542A263F531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System Architecture Overview</a:t>
            </a:r>
          </a:p>
          <a:p>
            <a:pPr marL="0" lvl="1" indent="0">
              <a:lnSpc>
                <a:spcPct val="90000"/>
              </a:lnSpc>
              <a:spcBef>
                <a:spcPts val="1000"/>
              </a:spcBef>
              <a:spcAft>
                <a:spcPts val="600"/>
              </a:spcAft>
              <a:buFont typeface="Arial" panose="020B0604020202020204" pitchFamily="34" charset="0"/>
              <a:buNone/>
            </a:pPr>
            <a:r>
              <a:rPr lang="en-US" sz="900"/>
              <a:t>The diagram presents the overall structure of LangGraph's AI framework and its component interactions.</a:t>
            </a:r>
          </a:p>
          <a:p>
            <a:pPr marL="0" indent="0">
              <a:lnSpc>
                <a:spcPct val="90000"/>
              </a:lnSpc>
              <a:spcBef>
                <a:spcPts val="2500"/>
              </a:spcBef>
              <a:spcAft>
                <a:spcPts val="600"/>
              </a:spcAft>
              <a:buFont typeface="Arial" panose="020B0604020202020204" pitchFamily="34" charset="0"/>
              <a:buNone/>
            </a:pPr>
            <a:r>
              <a:rPr lang="en-US" sz="900" b="1"/>
              <a:t>Component Interconnections</a:t>
            </a:r>
          </a:p>
          <a:p>
            <a:pPr marL="0" lvl="1" indent="0">
              <a:lnSpc>
                <a:spcPct val="90000"/>
              </a:lnSpc>
              <a:spcBef>
                <a:spcPts val="1000"/>
              </a:spcBef>
              <a:spcAft>
                <a:spcPts val="600"/>
              </a:spcAft>
              <a:buFont typeface="Arial" panose="020B0604020202020204" pitchFamily="34" charset="0"/>
              <a:buNone/>
            </a:pPr>
            <a:r>
              <a:rPr lang="en-US" sz="900"/>
              <a:t>Visual representation highlights how different components collaborate to build intelligent AI agents.</a:t>
            </a:r>
          </a:p>
          <a:p>
            <a:pPr marL="0" indent="0">
              <a:lnSpc>
                <a:spcPct val="90000"/>
              </a:lnSpc>
              <a:spcBef>
                <a:spcPts val="2500"/>
              </a:spcBef>
              <a:spcAft>
                <a:spcPts val="600"/>
              </a:spcAft>
              <a:buFont typeface="Arial" panose="020B0604020202020204" pitchFamily="34" charset="0"/>
              <a:buNone/>
            </a:pPr>
            <a:r>
              <a:rPr lang="en-US" sz="900" b="1"/>
              <a:t>AI Agent Building Blocks</a:t>
            </a:r>
          </a:p>
          <a:p>
            <a:pPr marL="0" lvl="1" indent="0">
              <a:lnSpc>
                <a:spcPct val="90000"/>
              </a:lnSpc>
              <a:spcBef>
                <a:spcPts val="1000"/>
              </a:spcBef>
              <a:spcAft>
                <a:spcPts val="600"/>
              </a:spcAft>
              <a:buFont typeface="Arial" panose="020B0604020202020204" pitchFamily="34" charset="0"/>
              <a:buNone/>
            </a:pPr>
            <a:r>
              <a:rPr lang="en-US" sz="900"/>
              <a:t>The architecture clarifies the foundational elements enabling the creation of AI agents within the framework.</a:t>
            </a:r>
          </a:p>
        </p:txBody>
      </p:sp>
      <p:sp>
        <p:nvSpPr>
          <p:cNvPr id="4" name="Date Placeholder 3">
            <a:extLst>
              <a:ext uri="{FF2B5EF4-FFF2-40B4-BE49-F238E27FC236}">
                <a16:creationId xmlns:a16="http://schemas.microsoft.com/office/drawing/2014/main" id="{34E4E752-F258-4BD0-C810-7563754D7B0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71B8850-9760-DDDD-D325-6F969F59F522}"/>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2A56E9D-0A60-EC64-2ABD-8D45D635740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17</a:t>
            </a:fld>
            <a:endParaRPr lang="en-US"/>
          </a:p>
        </p:txBody>
      </p:sp>
    </p:spTree>
    <p:extLst>
      <p:ext uri="{BB962C8B-B14F-4D97-AF65-F5344CB8AC3E}">
        <p14:creationId xmlns:p14="http://schemas.microsoft.com/office/powerpoint/2010/main" val="2939676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17FB-CCD6-AD97-E66F-748969DF789B}"/>
              </a:ext>
            </a:extLst>
          </p:cNvPr>
          <p:cNvSpPr>
            <a:spLocks noGrp="1"/>
          </p:cNvSpPr>
          <p:nvPr>
            <p:ph type="title"/>
          </p:nvPr>
        </p:nvSpPr>
        <p:spPr>
          <a:xfrm>
            <a:off x="431172" y="553616"/>
            <a:ext cx="7914087" cy="4008859"/>
          </a:xfrm>
        </p:spPr>
        <p:txBody>
          <a:bodyPr anchor="t">
            <a:normAutofit/>
          </a:bodyPr>
          <a:lstStyle/>
          <a:p>
            <a:r>
              <a:rPr lang="en-US"/>
              <a:t>Setting Up the Environment</a:t>
            </a:r>
          </a:p>
        </p:txBody>
      </p:sp>
      <p:sp>
        <p:nvSpPr>
          <p:cNvPr id="11" name="Text Placeholder 2">
            <a:extLst>
              <a:ext uri="{FF2B5EF4-FFF2-40B4-BE49-F238E27FC236}">
                <a16:creationId xmlns:a16="http://schemas.microsoft.com/office/drawing/2014/main" id="{77749783-16B3-1BA8-F7F2-4BF835A4D656}"/>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EB6B3684-AEFF-A5D8-C91D-0EC33D6DAD83}"/>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AA47B89-505A-A1DD-315C-33523805643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3E023F20-A068-655A-E0A5-71F0580495FB}"/>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18</a:t>
            </a:fld>
            <a:endParaRPr lang="en-US"/>
          </a:p>
        </p:txBody>
      </p:sp>
    </p:spTree>
    <p:extLst>
      <p:ext uri="{BB962C8B-B14F-4D97-AF65-F5344CB8AC3E}">
        <p14:creationId xmlns:p14="http://schemas.microsoft.com/office/powerpoint/2010/main" val="959007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000F-68B0-A03C-6B95-F3B9E04DD9B5}"/>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Installing Python</a:t>
            </a:r>
          </a:p>
        </p:txBody>
      </p:sp>
      <p:pic>
        <p:nvPicPr>
          <p:cNvPr id="7" name="Content Placeholder 6" descr="Shot of young woman programming at her home office.">
            <a:extLst>
              <a:ext uri="{FF2B5EF4-FFF2-40B4-BE49-F238E27FC236}">
                <a16:creationId xmlns:a16="http://schemas.microsoft.com/office/drawing/2014/main" id="{1A403CCA-B1DB-420C-BDC9-8FA5BCDB89BD}"/>
              </a:ext>
            </a:extLst>
          </p:cNvPr>
          <p:cNvPicPr>
            <a:picLocks noGrp="1" noChangeAspect="1"/>
          </p:cNvPicPr>
          <p:nvPr>
            <p:ph type="pic" sz="quarter" idx="15"/>
          </p:nvPr>
        </p:nvPicPr>
        <p:blipFill>
          <a:blip r:embed="rId3"/>
          <a:srcRect l="7009" r="12315"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BCBD379A-9DCE-499B-BAC3-3A1CF371773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Primary Language for LangGraph</a:t>
            </a:r>
          </a:p>
          <a:p>
            <a:pPr marL="0" lvl="1" indent="0">
              <a:spcBef>
                <a:spcPts val="1000"/>
              </a:spcBef>
              <a:spcAft>
                <a:spcPts val="600"/>
              </a:spcAft>
              <a:buFont typeface="Arial" panose="020B0604020202020204" pitchFamily="34" charset="0"/>
              <a:buNone/>
            </a:pPr>
            <a:r>
              <a:rPr lang="en-US" sz="1400"/>
              <a:t>Python is the main programming language used in LangGraph development.</a:t>
            </a:r>
          </a:p>
          <a:p>
            <a:pPr marL="0" indent="0">
              <a:spcBef>
                <a:spcPts val="2500"/>
              </a:spcBef>
              <a:spcAft>
                <a:spcPts val="600"/>
              </a:spcAft>
              <a:buFont typeface="Arial" panose="020B0604020202020204" pitchFamily="34" charset="0"/>
              <a:buNone/>
            </a:pPr>
            <a:r>
              <a:rPr lang="en-US" sz="1400" b="1"/>
              <a:t>Install Latest Version</a:t>
            </a:r>
          </a:p>
          <a:p>
            <a:pPr marL="0" lvl="1" indent="0">
              <a:spcBef>
                <a:spcPts val="1000"/>
              </a:spcBef>
              <a:spcAft>
                <a:spcPts val="600"/>
              </a:spcAft>
              <a:buFont typeface="Arial" panose="020B0604020202020204" pitchFamily="34" charset="0"/>
              <a:buNone/>
            </a:pPr>
            <a:r>
              <a:rPr lang="en-US" sz="1400"/>
              <a:t>Installing the latest Python version ensures compatibility and access to new features.</a:t>
            </a:r>
          </a:p>
        </p:txBody>
      </p:sp>
      <p:sp>
        <p:nvSpPr>
          <p:cNvPr id="4" name="Date Placeholder 3">
            <a:extLst>
              <a:ext uri="{FF2B5EF4-FFF2-40B4-BE49-F238E27FC236}">
                <a16:creationId xmlns:a16="http://schemas.microsoft.com/office/drawing/2014/main" id="{3AE00D3E-02FC-B5AF-5CDD-B5851F24DDFA}"/>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A36DA10-10C1-AFCC-04AA-D1B4D24F3A9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9421D268-FDAC-5893-6E85-CFC5A0A18CC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19</a:t>
            </a:fld>
            <a:endParaRPr lang="en-US"/>
          </a:p>
        </p:txBody>
      </p:sp>
    </p:spTree>
    <p:extLst>
      <p:ext uri="{BB962C8B-B14F-4D97-AF65-F5344CB8AC3E}">
        <p14:creationId xmlns:p14="http://schemas.microsoft.com/office/powerpoint/2010/main" val="797858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86B3-321D-0E80-0E8E-8D9D3A8FD3D2}"/>
              </a:ext>
            </a:extLst>
          </p:cNvPr>
          <p:cNvSpPr>
            <a:spLocks noGrp="1"/>
          </p:cNvSpPr>
          <p:nvPr>
            <p:ph type="title"/>
          </p:nvPr>
        </p:nvSpPr>
        <p:spPr>
          <a:xfrm>
            <a:off x="429768" y="411480"/>
            <a:ext cx="11045952" cy="1828800"/>
          </a:xfrm>
        </p:spPr>
        <p:txBody>
          <a:bodyPr anchor="t">
            <a:normAutofit/>
          </a:bodyPr>
          <a:lstStyle/>
          <a:p>
            <a:r>
              <a:rPr lang="en-US"/>
              <a:t>Agenda Overview</a:t>
            </a:r>
          </a:p>
        </p:txBody>
      </p:sp>
      <p:sp>
        <p:nvSpPr>
          <p:cNvPr id="3" name="Content Placeholder 2">
            <a:extLst>
              <a:ext uri="{FF2B5EF4-FFF2-40B4-BE49-F238E27FC236}">
                <a16:creationId xmlns:a16="http://schemas.microsoft.com/office/drawing/2014/main" id="{82DE7EDD-68B9-3830-2569-D27737BE5E5F}"/>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500"/>
              <a:t>Title Slide: Building AI Agents in LangGraph</a:t>
            </a:r>
          </a:p>
          <a:p>
            <a:pPr>
              <a:lnSpc>
                <a:spcPct val="110000"/>
              </a:lnSpc>
              <a:buFont typeface="Arial" panose="020B0604020202020204" pitchFamily="34" charset="0"/>
              <a:buChar char="•"/>
            </a:pPr>
            <a:r>
              <a:rPr lang="en-US" sz="1500"/>
              <a:t>Introduction to Artificial Intelligence</a:t>
            </a:r>
          </a:p>
          <a:p>
            <a:pPr>
              <a:lnSpc>
                <a:spcPct val="110000"/>
              </a:lnSpc>
              <a:buFont typeface="Arial" panose="020B0604020202020204" pitchFamily="34" charset="0"/>
              <a:buChar char="•"/>
            </a:pPr>
            <a:r>
              <a:rPr lang="en-US" sz="1500"/>
              <a:t>Role of Language Models in AI</a:t>
            </a:r>
          </a:p>
          <a:p>
            <a:pPr>
              <a:lnSpc>
                <a:spcPct val="110000"/>
              </a:lnSpc>
              <a:buFont typeface="Arial" panose="020B0604020202020204" pitchFamily="34" charset="0"/>
              <a:buChar char="•"/>
            </a:pPr>
            <a:r>
              <a:rPr lang="en-US" sz="1500"/>
              <a:t>Introduction to LangGraph Framework</a:t>
            </a:r>
          </a:p>
          <a:p>
            <a:pPr>
              <a:lnSpc>
                <a:spcPct val="110000"/>
              </a:lnSpc>
              <a:buFont typeface="Arial" panose="020B0604020202020204" pitchFamily="34" charset="0"/>
              <a:buChar char="•"/>
            </a:pPr>
            <a:r>
              <a:rPr lang="en-US" sz="1500"/>
              <a:t>Setting Up the Environment</a:t>
            </a:r>
          </a:p>
          <a:p>
            <a:pPr>
              <a:lnSpc>
                <a:spcPct val="110000"/>
              </a:lnSpc>
              <a:buFont typeface="Arial" panose="020B0604020202020204" pitchFamily="34" charset="0"/>
              <a:buChar char="•"/>
            </a:pPr>
            <a:r>
              <a:rPr lang="en-US" sz="1500"/>
              <a:t>Creating a New Project in LangGraph</a:t>
            </a:r>
          </a:p>
          <a:p>
            <a:pPr>
              <a:lnSpc>
                <a:spcPct val="110000"/>
              </a:lnSpc>
              <a:buFont typeface="Arial" panose="020B0604020202020204" pitchFamily="34" charset="0"/>
              <a:buChar char="•"/>
            </a:pPr>
            <a:r>
              <a:rPr lang="en-US" sz="1500"/>
              <a:t>LangGraph Fundamentals</a:t>
            </a:r>
          </a:p>
          <a:p>
            <a:pPr>
              <a:lnSpc>
                <a:spcPct val="110000"/>
              </a:lnSpc>
              <a:buFont typeface="Arial" panose="020B0604020202020204" pitchFamily="34" charset="0"/>
              <a:buChar char="•"/>
            </a:pPr>
            <a:r>
              <a:rPr lang="en-US" sz="1500"/>
              <a:t>Building a Basic Chatbot</a:t>
            </a:r>
          </a:p>
          <a:p>
            <a:pPr>
              <a:lnSpc>
                <a:spcPct val="110000"/>
              </a:lnSpc>
              <a:buFont typeface="Arial" panose="020B0604020202020204" pitchFamily="34" charset="0"/>
              <a:buChar char="•"/>
            </a:pPr>
            <a:r>
              <a:rPr lang="en-US" sz="1500"/>
              <a:t>Adding Intent Handling</a:t>
            </a:r>
          </a:p>
          <a:p>
            <a:pPr>
              <a:lnSpc>
                <a:spcPct val="110000"/>
              </a:lnSpc>
              <a:buFont typeface="Arial" panose="020B0604020202020204" pitchFamily="34" charset="0"/>
              <a:buChar char="•"/>
            </a:pPr>
            <a:r>
              <a:rPr lang="en-US" sz="1500"/>
              <a:t>Implementing a Sentiment Analyzer</a:t>
            </a:r>
          </a:p>
        </p:txBody>
      </p:sp>
      <p:sp>
        <p:nvSpPr>
          <p:cNvPr id="4" name="Date Placeholder 3">
            <a:extLst>
              <a:ext uri="{FF2B5EF4-FFF2-40B4-BE49-F238E27FC236}">
                <a16:creationId xmlns:a16="http://schemas.microsoft.com/office/drawing/2014/main" id="{6617DFC2-0C95-AAF0-A111-29CED3D61CA1}"/>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802A9A0-C79D-338D-B42A-24956D440CF2}"/>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D46F3410-2CDE-74D9-3A6F-08B4EE51015D}"/>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323536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15DA-47E7-A3B8-2256-0A54BD036D0B}"/>
              </a:ext>
            </a:extLst>
          </p:cNvPr>
          <p:cNvSpPr>
            <a:spLocks noGrp="1"/>
          </p:cNvSpPr>
          <p:nvPr>
            <p:ph type="title"/>
          </p:nvPr>
        </p:nvSpPr>
        <p:spPr>
          <a:xfrm>
            <a:off x="321733" y="5111854"/>
            <a:ext cx="3945468" cy="1389888"/>
          </a:xfrm>
        </p:spPr>
        <p:txBody>
          <a:bodyPr vert="horz" lIns="91440" tIns="45720" rIns="91440" bIns="45720" rtlCol="0" anchor="t">
            <a:normAutofit/>
          </a:bodyPr>
          <a:lstStyle/>
          <a:p>
            <a:r>
              <a:rPr lang="en-US" b="0" kern="1200" cap="all" baseline="0">
                <a:latin typeface="+mj-lt"/>
                <a:ea typeface="+mj-ea"/>
                <a:cs typeface="+mj-cs"/>
              </a:rPr>
              <a:t>Adding Dependencies</a:t>
            </a:r>
          </a:p>
        </p:txBody>
      </p:sp>
      <p:sp>
        <p:nvSpPr>
          <p:cNvPr id="8" name="TextBox 7">
            <a:extLst>
              <a:ext uri="{FF2B5EF4-FFF2-40B4-BE49-F238E27FC236}">
                <a16:creationId xmlns:a16="http://schemas.microsoft.com/office/drawing/2014/main" id="{0961CED6-2066-4CEA-AD07-72AB1796C3E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84372" y="5111854"/>
            <a:ext cx="6168356" cy="1389888"/>
          </a:xfrm>
          <a:prstGeom prst="rect">
            <a:avLst/>
          </a:prstGeom>
        </p:spPr>
        <p:txBody>
          <a:bodyPr>
            <a:normAutofit/>
          </a:bodyPr>
          <a:lstStyle/>
          <a:p>
            <a:pPr marL="0" indent="0">
              <a:lnSpc>
                <a:spcPct val="90000"/>
              </a:lnSpc>
              <a:spcBef>
                <a:spcPts val="2500"/>
              </a:spcBef>
              <a:spcAft>
                <a:spcPts val="600"/>
              </a:spcAft>
              <a:buNone/>
            </a:pPr>
            <a:r>
              <a:rPr lang="en-US" sz="900" b="1"/>
              <a:t>Install Required Libraries</a:t>
            </a:r>
          </a:p>
          <a:p>
            <a:pPr marL="0" lvl="1" indent="0">
              <a:lnSpc>
                <a:spcPct val="90000"/>
              </a:lnSpc>
              <a:spcBef>
                <a:spcPts val="1000"/>
              </a:spcBef>
              <a:spcAft>
                <a:spcPts val="600"/>
              </a:spcAft>
              <a:buNone/>
            </a:pPr>
            <a:r>
              <a:rPr lang="en-US" sz="900"/>
              <a:t>Ensure all necessary libraries for LangGraph are installed for proper functionality and development.</a:t>
            </a:r>
          </a:p>
          <a:p>
            <a:pPr marL="0" indent="0">
              <a:lnSpc>
                <a:spcPct val="90000"/>
              </a:lnSpc>
              <a:spcBef>
                <a:spcPts val="2500"/>
              </a:spcBef>
              <a:spcAft>
                <a:spcPts val="600"/>
              </a:spcAft>
              <a:buNone/>
            </a:pPr>
            <a:r>
              <a:rPr lang="en-US" sz="900" b="1"/>
              <a:t>Manage Package Dependencies</a:t>
            </a:r>
          </a:p>
          <a:p>
            <a:pPr marL="0" lvl="1" indent="0">
              <a:lnSpc>
                <a:spcPct val="90000"/>
              </a:lnSpc>
              <a:spcBef>
                <a:spcPts val="1000"/>
              </a:spcBef>
              <a:spcAft>
                <a:spcPts val="600"/>
              </a:spcAft>
              <a:buNone/>
            </a:pPr>
            <a:r>
              <a:rPr lang="en-US" sz="900"/>
              <a:t>Proper management of dependencies prevents conflicts and ensures smooth execution of LangGraph projects.</a:t>
            </a:r>
          </a:p>
        </p:txBody>
      </p:sp>
      <p:pic>
        <p:nvPicPr>
          <p:cNvPr id="7" name="Content Placeholder 6" descr="Laptop with error message and IT support">
            <a:extLst>
              <a:ext uri="{FF2B5EF4-FFF2-40B4-BE49-F238E27FC236}">
                <a16:creationId xmlns:a16="http://schemas.microsoft.com/office/drawing/2014/main" id="{00D0E416-3DB1-4E6D-9EA6-82FF22CDB308}"/>
              </a:ext>
            </a:extLst>
          </p:cNvPr>
          <p:cNvPicPr>
            <a:picLocks noGrp="1" noChangeAspect="1"/>
          </p:cNvPicPr>
          <p:nvPr>
            <p:ph type="pic" sz="quarter" idx="15"/>
          </p:nvPr>
        </p:nvPicPr>
        <p:blipFill>
          <a:blip r:embed="rId3"/>
          <a:srcRect t="21327" b="20184"/>
          <a:stretch>
            <a:fillRect/>
          </a:stretch>
        </p:blipFill>
        <p:spPr>
          <a:xfrm>
            <a:off x="20" y="10"/>
            <a:ext cx="11750020" cy="4724858"/>
          </a:xfrm>
          <a:prstGeom prst="rect">
            <a:avLst/>
          </a:prstGeom>
          <a:noFill/>
        </p:spPr>
      </p:pic>
      <p:sp>
        <p:nvSpPr>
          <p:cNvPr id="4" name="Date Placeholder 3">
            <a:extLst>
              <a:ext uri="{FF2B5EF4-FFF2-40B4-BE49-F238E27FC236}">
                <a16:creationId xmlns:a16="http://schemas.microsoft.com/office/drawing/2014/main" id="{BEE34E9D-23AB-4D78-363C-83251EC6BD7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B91BCCD-E502-EA6F-7230-5D1D2FABA70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65F50E4B-2707-4D0E-F109-62352368816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20</a:t>
            </a:fld>
            <a:endParaRPr lang="en-US"/>
          </a:p>
        </p:txBody>
      </p:sp>
    </p:spTree>
    <p:extLst>
      <p:ext uri="{BB962C8B-B14F-4D97-AF65-F5344CB8AC3E}">
        <p14:creationId xmlns:p14="http://schemas.microsoft.com/office/powerpoint/2010/main" val="4204148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0FB1-FA70-C848-00CB-A86686EEDEC5}"/>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Coding Workspace</a:t>
            </a:r>
          </a:p>
        </p:txBody>
      </p:sp>
      <p:pic>
        <p:nvPicPr>
          <p:cNvPr id="7" name="Content Placeholder 6" descr="Woman using a computer">
            <a:extLst>
              <a:ext uri="{FF2B5EF4-FFF2-40B4-BE49-F238E27FC236}">
                <a16:creationId xmlns:a16="http://schemas.microsoft.com/office/drawing/2014/main" id="{5692678D-118D-4441-80DB-FC5DE1356FA1}"/>
              </a:ext>
            </a:extLst>
          </p:cNvPr>
          <p:cNvPicPr>
            <a:picLocks noGrp="1" noChangeAspect="1"/>
          </p:cNvPicPr>
          <p:nvPr>
            <p:ph type="pic" sz="quarter" idx="15"/>
          </p:nvPr>
        </p:nvPicPr>
        <p:blipFill>
          <a:blip r:embed="rId3"/>
          <a:srcRect r="1932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2A124E99-7C66-45B0-8795-F711ACDB112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Typical Coding Environment</a:t>
            </a:r>
          </a:p>
          <a:p>
            <a:pPr marL="0" lvl="1" indent="0">
              <a:spcBef>
                <a:spcPts val="1000"/>
              </a:spcBef>
              <a:spcAft>
                <a:spcPts val="600"/>
              </a:spcAft>
              <a:buFont typeface="Arial" panose="020B0604020202020204" pitchFamily="34" charset="0"/>
              <a:buNone/>
            </a:pPr>
            <a:r>
              <a:rPr lang="en-US" sz="1400"/>
              <a:t>The coding workspace includes a computer setup with code editor software visible on the screen.</a:t>
            </a:r>
          </a:p>
          <a:p>
            <a:pPr marL="0" indent="0">
              <a:spcBef>
                <a:spcPts val="2500"/>
              </a:spcBef>
              <a:spcAft>
                <a:spcPts val="600"/>
              </a:spcAft>
              <a:buFont typeface="Arial" panose="020B0604020202020204" pitchFamily="34" charset="0"/>
              <a:buNone/>
            </a:pPr>
            <a:r>
              <a:rPr lang="en-US" sz="1400" b="1"/>
              <a:t>Workspace Essentials</a:t>
            </a:r>
          </a:p>
          <a:p>
            <a:pPr marL="0" lvl="1" indent="0">
              <a:spcBef>
                <a:spcPts val="1000"/>
              </a:spcBef>
              <a:spcAft>
                <a:spcPts val="600"/>
              </a:spcAft>
              <a:buFont typeface="Arial" panose="020B0604020202020204" pitchFamily="34" charset="0"/>
              <a:buNone/>
            </a:pPr>
            <a:r>
              <a:rPr lang="en-US" sz="1400"/>
              <a:t>Key tools like keyboard and mouse are essential for efficient coding and workspace comfort.</a:t>
            </a:r>
          </a:p>
        </p:txBody>
      </p:sp>
      <p:sp>
        <p:nvSpPr>
          <p:cNvPr id="4" name="Date Placeholder 3">
            <a:extLst>
              <a:ext uri="{FF2B5EF4-FFF2-40B4-BE49-F238E27FC236}">
                <a16:creationId xmlns:a16="http://schemas.microsoft.com/office/drawing/2014/main" id="{C7B01EFA-3DF9-4D6B-56ED-08EB0C1D80E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8C13703-9D5B-074E-FABF-59D63D0BB39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B99D13D-DD06-3BB9-C4C9-E77F47051FB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21</a:t>
            </a:fld>
            <a:endParaRPr lang="en-US"/>
          </a:p>
        </p:txBody>
      </p:sp>
    </p:spTree>
    <p:extLst>
      <p:ext uri="{BB962C8B-B14F-4D97-AF65-F5344CB8AC3E}">
        <p14:creationId xmlns:p14="http://schemas.microsoft.com/office/powerpoint/2010/main" val="2113754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B665-DF15-8987-C8AC-DAFEF8B3A767}"/>
              </a:ext>
            </a:extLst>
          </p:cNvPr>
          <p:cNvSpPr>
            <a:spLocks noGrp="1"/>
          </p:cNvSpPr>
          <p:nvPr>
            <p:ph type="title"/>
          </p:nvPr>
        </p:nvSpPr>
        <p:spPr>
          <a:xfrm>
            <a:off x="431172" y="553616"/>
            <a:ext cx="7914087" cy="4008859"/>
          </a:xfrm>
        </p:spPr>
        <p:txBody>
          <a:bodyPr anchor="t">
            <a:normAutofit/>
          </a:bodyPr>
          <a:lstStyle/>
          <a:p>
            <a:r>
              <a:rPr lang="en-US"/>
              <a:t>Creating a New Project in LangGraph</a:t>
            </a:r>
          </a:p>
        </p:txBody>
      </p:sp>
      <p:sp>
        <p:nvSpPr>
          <p:cNvPr id="11" name="Text Placeholder 2">
            <a:extLst>
              <a:ext uri="{FF2B5EF4-FFF2-40B4-BE49-F238E27FC236}">
                <a16:creationId xmlns:a16="http://schemas.microsoft.com/office/drawing/2014/main" id="{3CBF405B-0493-EDB7-90DB-38CC95D681E4}"/>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7D8E6D1F-340D-86C6-8524-83275EF149CF}"/>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39EA62B-FE3F-E710-A28D-9B386860D753}"/>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08BE3CA-2AA3-31A8-5F14-140F6D9765FD}"/>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22</a:t>
            </a:fld>
            <a:endParaRPr lang="en-US"/>
          </a:p>
        </p:txBody>
      </p:sp>
    </p:spTree>
    <p:extLst>
      <p:ext uri="{BB962C8B-B14F-4D97-AF65-F5344CB8AC3E}">
        <p14:creationId xmlns:p14="http://schemas.microsoft.com/office/powerpoint/2010/main" val="301503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09A8-E993-402E-C826-154C56C6C0BD}"/>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cap="all" baseline="0">
                <a:latin typeface="+mj-lt"/>
                <a:ea typeface="+mj-ea"/>
                <a:cs typeface="+mj-cs"/>
              </a:rPr>
              <a:t>Project Setup Basics</a:t>
            </a:r>
          </a:p>
        </p:txBody>
      </p:sp>
      <p:sp>
        <p:nvSpPr>
          <p:cNvPr id="8" name="TextBox 7">
            <a:extLst>
              <a:ext uri="{FF2B5EF4-FFF2-40B4-BE49-F238E27FC236}">
                <a16:creationId xmlns:a16="http://schemas.microsoft.com/office/drawing/2014/main" id="{DD28D54F-2C63-4AAC-B161-4123845FEF6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Creating Directories</a:t>
            </a:r>
          </a:p>
          <a:p>
            <a:pPr marL="0" lvl="1" indent="0">
              <a:spcBef>
                <a:spcPts val="1000"/>
              </a:spcBef>
              <a:spcAft>
                <a:spcPts val="600"/>
              </a:spcAft>
              <a:buFont typeface="Arial" panose="020B0604020202020204" pitchFamily="34" charset="0"/>
              <a:buNone/>
            </a:pPr>
            <a:r>
              <a:rPr lang="en-US" sz="1400"/>
              <a:t>Organize your project by creating essential directories for code, assets, and configurations.</a:t>
            </a:r>
          </a:p>
          <a:p>
            <a:pPr marL="0" indent="0">
              <a:spcBef>
                <a:spcPts val="2500"/>
              </a:spcBef>
              <a:spcAft>
                <a:spcPts val="600"/>
              </a:spcAft>
              <a:buFont typeface="Arial" panose="020B0604020202020204" pitchFamily="34" charset="0"/>
              <a:buNone/>
            </a:pPr>
            <a:r>
              <a:rPr lang="en-US" sz="1400" b="1"/>
              <a:t>Configuring Files</a:t>
            </a:r>
          </a:p>
          <a:p>
            <a:pPr marL="0" lvl="1" indent="0">
              <a:spcBef>
                <a:spcPts val="1000"/>
              </a:spcBef>
              <a:spcAft>
                <a:spcPts val="600"/>
              </a:spcAft>
              <a:buFont typeface="Arial" panose="020B0604020202020204" pitchFamily="34" charset="0"/>
              <a:buNone/>
            </a:pPr>
            <a:r>
              <a:rPr lang="en-US" sz="1400"/>
              <a:t>Set up configuration files to define project settings and dependencies clearly.</a:t>
            </a:r>
          </a:p>
          <a:p>
            <a:pPr marL="0" indent="0">
              <a:spcBef>
                <a:spcPts val="2500"/>
              </a:spcBef>
              <a:spcAft>
                <a:spcPts val="600"/>
              </a:spcAft>
              <a:buFont typeface="Arial" panose="020B0604020202020204" pitchFamily="34" charset="0"/>
              <a:buNone/>
            </a:pPr>
            <a:r>
              <a:rPr lang="en-US" sz="1400" b="1"/>
              <a:t>Initializing Project</a:t>
            </a:r>
          </a:p>
          <a:p>
            <a:pPr marL="0" lvl="1" indent="0">
              <a:spcBef>
                <a:spcPts val="1000"/>
              </a:spcBef>
              <a:spcAft>
                <a:spcPts val="600"/>
              </a:spcAft>
              <a:buFont typeface="Arial" panose="020B0604020202020204" pitchFamily="34" charset="0"/>
              <a:buNone/>
            </a:pPr>
            <a:r>
              <a:rPr lang="en-US" sz="1400"/>
              <a:t>Initialize the LangGraph project to prepare the environment for development and testing.</a:t>
            </a:r>
          </a:p>
        </p:txBody>
      </p:sp>
      <p:pic>
        <p:nvPicPr>
          <p:cNvPr id="7" name="Content Placeholder 6" descr="Shot of a laptop, notebook and smartphone on a work desk with sticky notes on the wall behind it">
            <a:extLst>
              <a:ext uri="{FF2B5EF4-FFF2-40B4-BE49-F238E27FC236}">
                <a16:creationId xmlns:a16="http://schemas.microsoft.com/office/drawing/2014/main" id="{4454AF4B-B980-4620-92A8-217E1A2C22F9}"/>
              </a:ext>
            </a:extLst>
          </p:cNvPr>
          <p:cNvPicPr>
            <a:picLocks noGrp="1" noChangeAspect="1"/>
          </p:cNvPicPr>
          <p:nvPr>
            <p:ph type="pic" sz="quarter" idx="15"/>
          </p:nvPr>
        </p:nvPicPr>
        <p:blipFill>
          <a:blip r:embed="rId3"/>
          <a:srcRect l="9283" r="23391" b="1"/>
          <a:stretch>
            <a:fillRect/>
          </a:stretch>
        </p:blipFill>
        <p:spPr>
          <a:xfrm>
            <a:off x="5737593" y="10"/>
            <a:ext cx="6454407" cy="6399142"/>
          </a:xfrm>
          <a:prstGeom prst="rect">
            <a:avLst/>
          </a:prstGeom>
          <a:noFill/>
        </p:spPr>
      </p:pic>
      <p:sp>
        <p:nvSpPr>
          <p:cNvPr id="4" name="Date Placeholder 3">
            <a:extLst>
              <a:ext uri="{FF2B5EF4-FFF2-40B4-BE49-F238E27FC236}">
                <a16:creationId xmlns:a16="http://schemas.microsoft.com/office/drawing/2014/main" id="{AE1A80CD-D7B1-211B-F96C-F89CBF7790D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8EDFB3B-E526-9A5A-3FE1-5DEF69D12F9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5F3678D3-5EAF-10C9-B58D-B29CD360CD2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23</a:t>
            </a:fld>
            <a:endParaRPr lang="en-US"/>
          </a:p>
        </p:txBody>
      </p:sp>
    </p:spTree>
    <p:extLst>
      <p:ext uri="{BB962C8B-B14F-4D97-AF65-F5344CB8AC3E}">
        <p14:creationId xmlns:p14="http://schemas.microsoft.com/office/powerpoint/2010/main" val="174750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F024-3179-9A12-58B3-871CECC6F071}"/>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cap="all" baseline="0">
                <a:latin typeface="+mj-lt"/>
                <a:ea typeface="+mj-ea"/>
                <a:cs typeface="+mj-cs"/>
              </a:rPr>
              <a:t>Best Practices for New Projects</a:t>
            </a:r>
          </a:p>
        </p:txBody>
      </p:sp>
      <p:sp>
        <p:nvSpPr>
          <p:cNvPr id="8" name="TextBox 7">
            <a:extLst>
              <a:ext uri="{FF2B5EF4-FFF2-40B4-BE49-F238E27FC236}">
                <a16:creationId xmlns:a16="http://schemas.microsoft.com/office/drawing/2014/main" id="{53CFADAF-BACA-4A23-9379-D9EE804D935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Modular Design</a:t>
            </a:r>
          </a:p>
          <a:p>
            <a:pPr marL="0" lvl="1" indent="0">
              <a:spcBef>
                <a:spcPts val="1000"/>
              </a:spcBef>
              <a:spcAft>
                <a:spcPts val="600"/>
              </a:spcAft>
              <a:buFont typeface="Arial" panose="020B0604020202020204" pitchFamily="34" charset="0"/>
              <a:buNone/>
            </a:pPr>
            <a:r>
              <a:rPr lang="en-US" sz="1400"/>
              <a:t>Use modular design to break projects into manageable, reusable components for better quality and maintenance.</a:t>
            </a:r>
          </a:p>
          <a:p>
            <a:pPr marL="0" indent="0">
              <a:spcBef>
                <a:spcPts val="2500"/>
              </a:spcBef>
              <a:spcAft>
                <a:spcPts val="600"/>
              </a:spcAft>
              <a:buFont typeface="Arial" panose="020B0604020202020204" pitchFamily="34" charset="0"/>
              <a:buNone/>
            </a:pPr>
            <a:r>
              <a:rPr lang="en-US" sz="1400" b="1"/>
              <a:t>Clear Documentation</a:t>
            </a:r>
          </a:p>
          <a:p>
            <a:pPr marL="0" lvl="1" indent="0">
              <a:spcBef>
                <a:spcPts val="1000"/>
              </a:spcBef>
              <a:spcAft>
                <a:spcPts val="600"/>
              </a:spcAft>
              <a:buFont typeface="Arial" panose="020B0604020202020204" pitchFamily="34" charset="0"/>
              <a:buNone/>
            </a:pPr>
            <a:r>
              <a:rPr lang="en-US" sz="1400"/>
              <a:t>Maintain clear and organized documentation to ensure project transparency and ease of understanding across teams.</a:t>
            </a:r>
          </a:p>
          <a:p>
            <a:pPr marL="0" indent="0">
              <a:spcBef>
                <a:spcPts val="2500"/>
              </a:spcBef>
              <a:spcAft>
                <a:spcPts val="600"/>
              </a:spcAft>
              <a:buFont typeface="Arial" panose="020B0604020202020204" pitchFamily="34" charset="0"/>
              <a:buNone/>
            </a:pPr>
            <a:r>
              <a:rPr lang="en-US" sz="1400" b="1"/>
              <a:t>Version Control</a:t>
            </a:r>
          </a:p>
          <a:p>
            <a:pPr marL="0" lvl="1" indent="0">
              <a:spcBef>
                <a:spcPts val="1000"/>
              </a:spcBef>
              <a:spcAft>
                <a:spcPts val="600"/>
              </a:spcAft>
              <a:buFont typeface="Arial" panose="020B0604020202020204" pitchFamily="34" charset="0"/>
              <a:buNone/>
            </a:pPr>
            <a:r>
              <a:rPr lang="en-US" sz="1400"/>
              <a:t>Implement version control systems to track changes, manage collaboration, and preserve project integrity.</a:t>
            </a:r>
          </a:p>
        </p:txBody>
      </p:sp>
      <p:pic>
        <p:nvPicPr>
          <p:cNvPr id="7" name="Content Placeholder 6" descr="Contact Icons Letter Email Message Phone Communication Concept on wooden blocks. Worldwide communication apps on mobile phone icon, e-mail, text, worldwide app. On black background">
            <a:extLst>
              <a:ext uri="{FF2B5EF4-FFF2-40B4-BE49-F238E27FC236}">
                <a16:creationId xmlns:a16="http://schemas.microsoft.com/office/drawing/2014/main" id="{0068E1D8-1FA5-430E-8EE2-34097A77C496}"/>
              </a:ext>
            </a:extLst>
          </p:cNvPr>
          <p:cNvPicPr>
            <a:picLocks noGrp="1" noChangeAspect="1"/>
          </p:cNvPicPr>
          <p:nvPr>
            <p:ph type="pic" sz="quarter" idx="15"/>
          </p:nvPr>
        </p:nvPicPr>
        <p:blipFill>
          <a:blip r:embed="rId3"/>
          <a:srcRect l="27604" r="21924" b="1"/>
          <a:stretch>
            <a:fillRect/>
          </a:stretch>
        </p:blipFill>
        <p:spPr>
          <a:xfrm>
            <a:off x="7353304" y="10"/>
            <a:ext cx="4838696" cy="6399142"/>
          </a:xfrm>
          <a:prstGeom prst="rect">
            <a:avLst/>
          </a:prstGeom>
          <a:noFill/>
        </p:spPr>
      </p:pic>
      <p:sp>
        <p:nvSpPr>
          <p:cNvPr id="4" name="Date Placeholder 3">
            <a:extLst>
              <a:ext uri="{FF2B5EF4-FFF2-40B4-BE49-F238E27FC236}">
                <a16:creationId xmlns:a16="http://schemas.microsoft.com/office/drawing/2014/main" id="{E54C19C8-82C4-FEBA-800A-CAF1837511D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E7C2B9E-8325-9F6B-E465-39975EAB330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A30013A5-9F89-4578-4DB8-9E6B7D354C9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24</a:t>
            </a:fld>
            <a:endParaRPr lang="en-US"/>
          </a:p>
        </p:txBody>
      </p:sp>
    </p:spTree>
    <p:extLst>
      <p:ext uri="{BB962C8B-B14F-4D97-AF65-F5344CB8AC3E}">
        <p14:creationId xmlns:p14="http://schemas.microsoft.com/office/powerpoint/2010/main" val="1273249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16AB-908D-F7CD-7A77-2EF8C290E4BA}"/>
              </a:ext>
            </a:extLst>
          </p:cNvPr>
          <p:cNvSpPr>
            <a:spLocks noGrp="1"/>
          </p:cNvSpPr>
          <p:nvPr>
            <p:ph type="title"/>
          </p:nvPr>
        </p:nvSpPr>
        <p:spPr>
          <a:xfrm>
            <a:off x="431172" y="293302"/>
            <a:ext cx="11125032" cy="965101"/>
          </a:xfrm>
        </p:spPr>
        <p:txBody>
          <a:bodyPr anchor="b">
            <a:normAutofit/>
          </a:bodyPr>
          <a:lstStyle/>
          <a:p>
            <a:r>
              <a:rPr lang="en-US"/>
              <a:t>Image: Developer Tools</a:t>
            </a:r>
          </a:p>
        </p:txBody>
      </p:sp>
      <p:sp>
        <p:nvSpPr>
          <p:cNvPr id="4" name="Date Placeholder 3">
            <a:extLst>
              <a:ext uri="{FF2B5EF4-FFF2-40B4-BE49-F238E27FC236}">
                <a16:creationId xmlns:a16="http://schemas.microsoft.com/office/drawing/2014/main" id="{09183383-024D-EBB1-4209-487C58F8C7D6}"/>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F46E847-88B5-A99F-26A2-D91E84773D22}"/>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51457B23-C13A-E4BE-747D-115DCF938C3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25</a:t>
            </a:fld>
            <a:endParaRPr lang="en-US"/>
          </a:p>
        </p:txBody>
      </p:sp>
      <p:graphicFrame>
        <p:nvGraphicFramePr>
          <p:cNvPr id="7" name="Content Placeholder 7">
            <a:extLst>
              <a:ext uri="{FF2B5EF4-FFF2-40B4-BE49-F238E27FC236}">
                <a16:creationId xmlns:a16="http://schemas.microsoft.com/office/drawing/2014/main" id="{66E00561-CC8C-458B-B67D-B6362EC0E5B9}"/>
              </a:ext>
            </a:extLst>
          </p:cNvPr>
          <p:cNvGraphicFramePr>
            <a:graphicFrameLocks noGrp="1"/>
          </p:cNvGraphicFramePr>
          <p:nvPr>
            <p:ph idx="1"/>
            <p:extLst>
              <p:ext uri="{D42A27DB-BD31-4B8C-83A1-F6EECF244321}">
                <p14:modId xmlns:p14="http://schemas.microsoft.com/office/powerpoint/2010/main" val="426645349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9185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28D7-CE70-D007-DB8E-186FC17C00AE}"/>
              </a:ext>
            </a:extLst>
          </p:cNvPr>
          <p:cNvSpPr>
            <a:spLocks noGrp="1"/>
          </p:cNvSpPr>
          <p:nvPr>
            <p:ph type="title"/>
          </p:nvPr>
        </p:nvSpPr>
        <p:spPr>
          <a:xfrm>
            <a:off x="431172" y="553616"/>
            <a:ext cx="7914087" cy="4008859"/>
          </a:xfrm>
        </p:spPr>
        <p:txBody>
          <a:bodyPr anchor="t">
            <a:normAutofit/>
          </a:bodyPr>
          <a:lstStyle/>
          <a:p>
            <a:r>
              <a:rPr lang="en-US"/>
              <a:t>LangGraph Fundamentals</a:t>
            </a:r>
          </a:p>
        </p:txBody>
      </p:sp>
      <p:sp>
        <p:nvSpPr>
          <p:cNvPr id="11" name="Text Placeholder 2">
            <a:extLst>
              <a:ext uri="{FF2B5EF4-FFF2-40B4-BE49-F238E27FC236}">
                <a16:creationId xmlns:a16="http://schemas.microsoft.com/office/drawing/2014/main" id="{820F6BDA-A488-C3C0-BDBF-29B80DD762B8}"/>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32A0D141-7750-3F24-961A-53A65731E3DE}"/>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B3EFE07-FB1E-ADC2-FB91-EE15AC6931B4}"/>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36BAB250-AE97-58BD-93B1-78112A5CAE0D}"/>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26</a:t>
            </a:fld>
            <a:endParaRPr lang="en-US"/>
          </a:p>
        </p:txBody>
      </p:sp>
    </p:spTree>
    <p:extLst>
      <p:ext uri="{BB962C8B-B14F-4D97-AF65-F5344CB8AC3E}">
        <p14:creationId xmlns:p14="http://schemas.microsoft.com/office/powerpoint/2010/main" val="111934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61E6-5858-A609-4EC3-0580F6B70F9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cap="all" baseline="0">
                <a:latin typeface="+mj-lt"/>
                <a:ea typeface="+mj-ea"/>
                <a:cs typeface="+mj-cs"/>
              </a:rPr>
              <a:t>Components: Nodes, Edges, Flows</a:t>
            </a:r>
          </a:p>
        </p:txBody>
      </p:sp>
      <p:pic>
        <p:nvPicPr>
          <p:cNvPr id="7" name="Content Placeholder 6" descr="Pins pinned on a white surface and connecting a black thread">
            <a:extLst>
              <a:ext uri="{FF2B5EF4-FFF2-40B4-BE49-F238E27FC236}">
                <a16:creationId xmlns:a16="http://schemas.microsoft.com/office/drawing/2014/main" id="{149E8CBC-5864-41D4-A662-FF1591EBA9B0}"/>
              </a:ext>
            </a:extLst>
          </p:cNvPr>
          <p:cNvPicPr>
            <a:picLocks noGrp="1" noChangeAspect="1"/>
          </p:cNvPicPr>
          <p:nvPr>
            <p:ph type="pic" sz="quarter" idx="15"/>
          </p:nvPr>
        </p:nvPicPr>
        <p:blipFill>
          <a:blip r:embed="rId3"/>
          <a:srcRect r="1932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E4CBF6A3-6CFA-4F3C-8B50-67C15706449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Nodes as Functional Units</a:t>
            </a:r>
          </a:p>
          <a:p>
            <a:pPr marL="0" lvl="1" indent="0">
              <a:lnSpc>
                <a:spcPct val="90000"/>
              </a:lnSpc>
              <a:spcBef>
                <a:spcPts val="1000"/>
              </a:spcBef>
              <a:spcAft>
                <a:spcPts val="600"/>
              </a:spcAft>
              <a:buFont typeface="Arial" panose="020B0604020202020204" pitchFamily="34" charset="0"/>
              <a:buNone/>
            </a:pPr>
            <a:r>
              <a:rPr lang="en-US" sz="900"/>
              <a:t>Nodes serve as the fundamental building blocks representing functional units in LangGraph's architecture.</a:t>
            </a:r>
          </a:p>
          <a:p>
            <a:pPr marL="0" indent="0">
              <a:lnSpc>
                <a:spcPct val="90000"/>
              </a:lnSpc>
              <a:spcBef>
                <a:spcPts val="2500"/>
              </a:spcBef>
              <a:spcAft>
                <a:spcPts val="600"/>
              </a:spcAft>
              <a:buFont typeface="Arial" panose="020B0604020202020204" pitchFamily="34" charset="0"/>
              <a:buNone/>
            </a:pPr>
            <a:r>
              <a:rPr lang="en-US" sz="900" b="1"/>
              <a:t>Edges Indicate Connections</a:t>
            </a:r>
          </a:p>
          <a:p>
            <a:pPr marL="0" lvl="1" indent="0">
              <a:lnSpc>
                <a:spcPct val="90000"/>
              </a:lnSpc>
              <a:spcBef>
                <a:spcPts val="1000"/>
              </a:spcBef>
              <a:spcAft>
                <a:spcPts val="600"/>
              </a:spcAft>
              <a:buFont typeface="Arial" panose="020B0604020202020204" pitchFamily="34" charset="0"/>
              <a:buNone/>
            </a:pPr>
            <a:r>
              <a:rPr lang="en-US" sz="900"/>
              <a:t>Edges represent the links or connections between nodes, establishing relationships within the graph.</a:t>
            </a:r>
          </a:p>
          <a:p>
            <a:pPr marL="0" indent="0">
              <a:lnSpc>
                <a:spcPct val="90000"/>
              </a:lnSpc>
              <a:spcBef>
                <a:spcPts val="2500"/>
              </a:spcBef>
              <a:spcAft>
                <a:spcPts val="600"/>
              </a:spcAft>
              <a:buFont typeface="Arial" panose="020B0604020202020204" pitchFamily="34" charset="0"/>
              <a:buNone/>
            </a:pPr>
            <a:r>
              <a:rPr lang="en-US" sz="900" b="1"/>
              <a:t>Flows Define Execution Paths</a:t>
            </a:r>
          </a:p>
          <a:p>
            <a:pPr marL="0" lvl="1" indent="0">
              <a:lnSpc>
                <a:spcPct val="90000"/>
              </a:lnSpc>
              <a:spcBef>
                <a:spcPts val="1000"/>
              </a:spcBef>
              <a:spcAft>
                <a:spcPts val="600"/>
              </a:spcAft>
              <a:buFont typeface="Arial" panose="020B0604020202020204" pitchFamily="34" charset="0"/>
              <a:buNone/>
            </a:pPr>
            <a:r>
              <a:rPr lang="en-US" sz="900"/>
              <a:t>Flows specify the direction and sequence of execution paths through nodes and edges in LangGraph.</a:t>
            </a:r>
          </a:p>
        </p:txBody>
      </p:sp>
      <p:sp>
        <p:nvSpPr>
          <p:cNvPr id="4" name="Date Placeholder 3">
            <a:extLst>
              <a:ext uri="{FF2B5EF4-FFF2-40B4-BE49-F238E27FC236}">
                <a16:creationId xmlns:a16="http://schemas.microsoft.com/office/drawing/2014/main" id="{9721A315-63FD-A049-6117-88F245D758B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6278106E-F4F4-C25D-F7D3-94A7D1FF0FC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8C7208FF-46F2-5AEA-829E-3EFEDB3758C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27</a:t>
            </a:fld>
            <a:endParaRPr lang="en-US"/>
          </a:p>
        </p:txBody>
      </p:sp>
    </p:spTree>
    <p:extLst>
      <p:ext uri="{BB962C8B-B14F-4D97-AF65-F5344CB8AC3E}">
        <p14:creationId xmlns:p14="http://schemas.microsoft.com/office/powerpoint/2010/main" val="305961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837B-9832-7850-A606-244476947338}"/>
              </a:ext>
            </a:extLst>
          </p:cNvPr>
          <p:cNvSpPr>
            <a:spLocks noGrp="1"/>
          </p:cNvSpPr>
          <p:nvPr>
            <p:ph type="title"/>
          </p:nvPr>
        </p:nvSpPr>
        <p:spPr>
          <a:xfrm>
            <a:off x="429768" y="603504"/>
            <a:ext cx="3401568" cy="1527048"/>
          </a:xfrm>
        </p:spPr>
        <p:txBody>
          <a:bodyPr vert="horz" lIns="91440" tIns="45720" rIns="91440" bIns="45720" rtlCol="0" anchor="b">
            <a:normAutofit/>
          </a:bodyPr>
          <a:lstStyle/>
          <a:p>
            <a:r>
              <a:rPr lang="en-US" b="0" kern="1200" cap="all" baseline="0">
                <a:latin typeface="+mj-lt"/>
                <a:ea typeface="+mj-ea"/>
                <a:cs typeface="+mj-cs"/>
              </a:rPr>
              <a:t>Basic Workflow Overview</a:t>
            </a:r>
          </a:p>
        </p:txBody>
      </p:sp>
      <p:sp>
        <p:nvSpPr>
          <p:cNvPr id="8" name="TextBox 7">
            <a:extLst>
              <a:ext uri="{FF2B5EF4-FFF2-40B4-BE49-F238E27FC236}">
                <a16:creationId xmlns:a16="http://schemas.microsoft.com/office/drawing/2014/main" id="{5F25A0C3-1390-4ADC-9C5A-F0D2109FC4C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Data Flow in AI Graph</a:t>
            </a:r>
          </a:p>
          <a:p>
            <a:pPr marL="0" lvl="1" indent="0">
              <a:lnSpc>
                <a:spcPct val="90000"/>
              </a:lnSpc>
              <a:spcBef>
                <a:spcPts val="1000"/>
              </a:spcBef>
              <a:spcAft>
                <a:spcPts val="600"/>
              </a:spcAft>
              <a:buFont typeface="Arial" panose="020B0604020202020204" pitchFamily="34" charset="0"/>
              <a:buNone/>
            </a:pPr>
            <a:r>
              <a:rPr lang="en-US" sz="1400"/>
              <a:t>Data moves through nodes in the graph to enable processing and decision-making in AI agents.</a:t>
            </a:r>
          </a:p>
          <a:p>
            <a:pPr marL="0" indent="0">
              <a:lnSpc>
                <a:spcPct val="90000"/>
              </a:lnSpc>
              <a:spcBef>
                <a:spcPts val="2500"/>
              </a:spcBef>
              <a:spcAft>
                <a:spcPts val="600"/>
              </a:spcAft>
              <a:buFont typeface="Arial" panose="020B0604020202020204" pitchFamily="34" charset="0"/>
              <a:buNone/>
            </a:pPr>
            <a:r>
              <a:rPr lang="en-US" sz="1400" b="1"/>
              <a:t>Control Flow Mechanism</a:t>
            </a:r>
          </a:p>
          <a:p>
            <a:pPr marL="0" lvl="1" indent="0">
              <a:lnSpc>
                <a:spcPct val="90000"/>
              </a:lnSpc>
              <a:spcBef>
                <a:spcPts val="1000"/>
              </a:spcBef>
              <a:spcAft>
                <a:spcPts val="600"/>
              </a:spcAft>
              <a:buFont typeface="Arial" panose="020B0604020202020204" pitchFamily="34" charset="0"/>
              <a:buNone/>
            </a:pPr>
            <a:r>
              <a:rPr lang="en-US" sz="1400"/>
              <a:t>Control signals guide the sequence and timing of operations within the AI agent's graph structure.</a:t>
            </a:r>
          </a:p>
          <a:p>
            <a:pPr marL="0" indent="0">
              <a:lnSpc>
                <a:spcPct val="90000"/>
              </a:lnSpc>
              <a:spcBef>
                <a:spcPts val="2500"/>
              </a:spcBef>
              <a:spcAft>
                <a:spcPts val="600"/>
              </a:spcAft>
              <a:buFont typeface="Arial" panose="020B0604020202020204" pitchFamily="34" charset="0"/>
              <a:buNone/>
            </a:pPr>
            <a:r>
              <a:rPr lang="en-US" sz="1400" b="1"/>
              <a:t>AI Agent Functionality</a:t>
            </a:r>
          </a:p>
          <a:p>
            <a:pPr marL="0" lvl="1" indent="0">
              <a:lnSpc>
                <a:spcPct val="90000"/>
              </a:lnSpc>
              <a:spcBef>
                <a:spcPts val="1000"/>
              </a:spcBef>
              <a:spcAft>
                <a:spcPts val="600"/>
              </a:spcAft>
              <a:buFont typeface="Arial" panose="020B0604020202020204" pitchFamily="34" charset="0"/>
              <a:buNone/>
            </a:pPr>
            <a:r>
              <a:rPr lang="en-US" sz="1400"/>
              <a:t>Combined data and control flow enable the AI agent to perform complex tasks effectively.</a:t>
            </a:r>
          </a:p>
        </p:txBody>
      </p:sp>
      <p:pic>
        <p:nvPicPr>
          <p:cNvPr id="7" name="Content Placeholder 6" descr="Financial graphs on a dark display">
            <a:extLst>
              <a:ext uri="{FF2B5EF4-FFF2-40B4-BE49-F238E27FC236}">
                <a16:creationId xmlns:a16="http://schemas.microsoft.com/office/drawing/2014/main" id="{AAF243D2-3744-417D-84BE-B1F8FE538167}"/>
              </a:ext>
            </a:extLst>
          </p:cNvPr>
          <p:cNvPicPr>
            <a:picLocks noGrp="1" noChangeAspect="1"/>
          </p:cNvPicPr>
          <p:nvPr>
            <p:ph type="pic" sz="quarter" idx="15"/>
          </p:nvPr>
        </p:nvPicPr>
        <p:blipFill>
          <a:blip r:embed="rId3"/>
          <a:srcRect l="9057" r="15845" b="2"/>
          <a:stretch>
            <a:fillRect/>
          </a:stretch>
        </p:blipFill>
        <p:spPr>
          <a:xfrm>
            <a:off x="4502843" y="2"/>
            <a:ext cx="7689157" cy="6399151"/>
          </a:xfrm>
          <a:prstGeom prst="rect">
            <a:avLst/>
          </a:prstGeom>
          <a:noFill/>
        </p:spPr>
      </p:pic>
      <p:sp>
        <p:nvSpPr>
          <p:cNvPr id="4" name="Date Placeholder 3">
            <a:extLst>
              <a:ext uri="{FF2B5EF4-FFF2-40B4-BE49-F238E27FC236}">
                <a16:creationId xmlns:a16="http://schemas.microsoft.com/office/drawing/2014/main" id="{8CDF6EBF-FEED-5927-9E8C-A5D956CFD04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2E09946-5FC0-5551-6607-EE45277EC2F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CDD34A0-B0C4-47D8-658F-8FB0494ABE8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28</a:t>
            </a:fld>
            <a:endParaRPr lang="en-US"/>
          </a:p>
        </p:txBody>
      </p:sp>
    </p:spTree>
    <p:extLst>
      <p:ext uri="{BB962C8B-B14F-4D97-AF65-F5344CB8AC3E}">
        <p14:creationId xmlns:p14="http://schemas.microsoft.com/office/powerpoint/2010/main" val="2461967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B0C7-F444-E6F9-C2E3-EAC94D38F68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Flowchart-Style Graphic</a:t>
            </a:r>
          </a:p>
        </p:txBody>
      </p:sp>
      <p:pic>
        <p:nvPicPr>
          <p:cNvPr id="7" name="Content Placeholder 6"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BD643076-8436-49ED-9745-E6A08479B41A}"/>
              </a:ext>
            </a:extLst>
          </p:cNvPr>
          <p:cNvPicPr>
            <a:picLocks noGrp="1" noChangeAspect="1"/>
          </p:cNvPicPr>
          <p:nvPr>
            <p:ph type="pic" sz="quarter" idx="15"/>
          </p:nvPr>
        </p:nvPicPr>
        <p:blipFill>
          <a:blip r:embed="rId3"/>
          <a:srcRect l="2712" r="16612"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6756A57F-E4D5-4ABB-AF7C-0A70152B163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Workflow Concept Visualization</a:t>
            </a:r>
          </a:p>
          <a:p>
            <a:pPr marL="0" lvl="1" indent="0">
              <a:spcBef>
                <a:spcPts val="1000"/>
              </a:spcBef>
              <a:spcAft>
                <a:spcPts val="600"/>
              </a:spcAft>
              <a:buFont typeface="Arial" panose="020B0604020202020204" pitchFamily="34" charset="0"/>
              <a:buNone/>
            </a:pPr>
            <a:r>
              <a:rPr lang="en-US" sz="1400"/>
              <a:t>The flowchart clarifies how LangGraph components dynamically interact within the workflow system.</a:t>
            </a:r>
          </a:p>
          <a:p>
            <a:pPr marL="0" indent="0">
              <a:spcBef>
                <a:spcPts val="2500"/>
              </a:spcBef>
              <a:spcAft>
                <a:spcPts val="600"/>
              </a:spcAft>
              <a:buFont typeface="Arial" panose="020B0604020202020204" pitchFamily="34" charset="0"/>
              <a:buNone/>
            </a:pPr>
            <a:r>
              <a:rPr lang="en-US" sz="1400" b="1"/>
              <a:t>Component Relationships</a:t>
            </a:r>
          </a:p>
          <a:p>
            <a:pPr marL="0" lvl="1" indent="0">
              <a:spcBef>
                <a:spcPts val="1000"/>
              </a:spcBef>
              <a:spcAft>
                <a:spcPts val="600"/>
              </a:spcAft>
              <a:buFont typeface="Arial" panose="020B0604020202020204" pitchFamily="34" charset="0"/>
              <a:buNone/>
            </a:pPr>
            <a:r>
              <a:rPr lang="en-US" sz="1400"/>
              <a:t>The graphic highlights relationships and dependencies among different workflow components.</a:t>
            </a:r>
          </a:p>
        </p:txBody>
      </p:sp>
      <p:sp>
        <p:nvSpPr>
          <p:cNvPr id="4" name="Date Placeholder 3">
            <a:extLst>
              <a:ext uri="{FF2B5EF4-FFF2-40B4-BE49-F238E27FC236}">
                <a16:creationId xmlns:a16="http://schemas.microsoft.com/office/drawing/2014/main" id="{36E9EE5C-61D4-EE8A-7C77-00E163DE744D}"/>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7775078F-BB5D-068A-6B0E-5B854E0155D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86D57C6B-A2E4-4D4C-C3DC-1BD3AEF7C00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29</a:t>
            </a:fld>
            <a:endParaRPr lang="en-US"/>
          </a:p>
        </p:txBody>
      </p:sp>
    </p:spTree>
    <p:extLst>
      <p:ext uri="{BB962C8B-B14F-4D97-AF65-F5344CB8AC3E}">
        <p14:creationId xmlns:p14="http://schemas.microsoft.com/office/powerpoint/2010/main" val="800002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3C4F-EEED-8641-0036-43D3CCE687E9}"/>
              </a:ext>
            </a:extLst>
          </p:cNvPr>
          <p:cNvSpPr>
            <a:spLocks noGrp="1"/>
          </p:cNvSpPr>
          <p:nvPr>
            <p:ph type="title"/>
          </p:nvPr>
        </p:nvSpPr>
        <p:spPr>
          <a:xfrm>
            <a:off x="431172" y="553616"/>
            <a:ext cx="7914087" cy="4008859"/>
          </a:xfrm>
        </p:spPr>
        <p:txBody>
          <a:bodyPr anchor="t">
            <a:normAutofit/>
          </a:bodyPr>
          <a:lstStyle/>
          <a:p>
            <a:r>
              <a:rPr lang="en-US"/>
              <a:t>Title Slide: Building AI Agents in LangGraph</a:t>
            </a:r>
          </a:p>
        </p:txBody>
      </p:sp>
      <p:sp>
        <p:nvSpPr>
          <p:cNvPr id="11" name="Text Placeholder 2">
            <a:extLst>
              <a:ext uri="{FF2B5EF4-FFF2-40B4-BE49-F238E27FC236}">
                <a16:creationId xmlns:a16="http://schemas.microsoft.com/office/drawing/2014/main" id="{60CC27FF-0677-1143-303D-925E45A518BE}"/>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97C5D96F-B668-66CE-00E0-9AAB1AEA4476}"/>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1730599-86B2-E7E3-F8A6-1B09B5FF721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AEDBC541-D98D-870E-11B7-3DA564FE28CE}"/>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1024922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2FFC-5FF9-D76B-4A36-DFBDB9712619}"/>
              </a:ext>
            </a:extLst>
          </p:cNvPr>
          <p:cNvSpPr>
            <a:spLocks noGrp="1"/>
          </p:cNvSpPr>
          <p:nvPr>
            <p:ph type="title"/>
          </p:nvPr>
        </p:nvSpPr>
        <p:spPr>
          <a:xfrm>
            <a:off x="431172" y="553616"/>
            <a:ext cx="7914087" cy="4008859"/>
          </a:xfrm>
        </p:spPr>
        <p:txBody>
          <a:bodyPr anchor="t">
            <a:normAutofit/>
          </a:bodyPr>
          <a:lstStyle/>
          <a:p>
            <a:r>
              <a:rPr lang="en-US"/>
              <a:t>Building a Basic Chatbot</a:t>
            </a:r>
          </a:p>
        </p:txBody>
      </p:sp>
      <p:sp>
        <p:nvSpPr>
          <p:cNvPr id="11" name="Text Placeholder 2">
            <a:extLst>
              <a:ext uri="{FF2B5EF4-FFF2-40B4-BE49-F238E27FC236}">
                <a16:creationId xmlns:a16="http://schemas.microsoft.com/office/drawing/2014/main" id="{BB886A91-1260-D019-F044-E6399BABADAD}"/>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779F1A37-EE0F-6678-201C-ADCBDF1B749D}"/>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E0DE648-C2DD-27E5-AD3E-30A7B38217D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6F0FD5A-4358-DEA2-A73D-1F1BBD69B918}"/>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30</a:t>
            </a:fld>
            <a:endParaRPr lang="en-US"/>
          </a:p>
        </p:txBody>
      </p:sp>
    </p:spTree>
    <p:extLst>
      <p:ext uri="{BB962C8B-B14F-4D97-AF65-F5344CB8AC3E}">
        <p14:creationId xmlns:p14="http://schemas.microsoft.com/office/powerpoint/2010/main" val="385169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0980-FBC9-6FA4-2731-6A08703E634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Simple Chatbot Logic</a:t>
            </a:r>
          </a:p>
        </p:txBody>
      </p:sp>
      <p:pic>
        <p:nvPicPr>
          <p:cNvPr id="7" name="Content Placeholder 6" descr="Woman hand touching a business card or something else on Transparent Digital Touch Screen.">
            <a:extLst>
              <a:ext uri="{FF2B5EF4-FFF2-40B4-BE49-F238E27FC236}">
                <a16:creationId xmlns:a16="http://schemas.microsoft.com/office/drawing/2014/main" id="{B664CC66-C556-494F-BEE5-4A0D804557C8}"/>
              </a:ext>
            </a:extLst>
          </p:cNvPr>
          <p:cNvPicPr>
            <a:picLocks noGrp="1" noChangeAspect="1"/>
          </p:cNvPicPr>
          <p:nvPr>
            <p:ph type="pic" sz="quarter" idx="15"/>
          </p:nvPr>
        </p:nvPicPr>
        <p:blipFill>
          <a:blip r:embed="rId3"/>
          <a:srcRect l="19323" r="1"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65DCAADD-4D16-4BFD-85E7-0809DD06AD0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Handling User Inputs</a:t>
            </a:r>
          </a:p>
          <a:p>
            <a:pPr marL="0" lvl="1" indent="0">
              <a:lnSpc>
                <a:spcPct val="90000"/>
              </a:lnSpc>
              <a:spcBef>
                <a:spcPts val="1000"/>
              </a:spcBef>
              <a:spcAft>
                <a:spcPts val="600"/>
              </a:spcAft>
              <a:buFont typeface="Arial" panose="020B0604020202020204" pitchFamily="34" charset="0"/>
              <a:buNone/>
            </a:pPr>
            <a:r>
              <a:rPr lang="en-US" sz="1000"/>
              <a:t>Process user inputs efficiently to understand the context and intent behind each message.</a:t>
            </a:r>
          </a:p>
          <a:p>
            <a:pPr marL="0" indent="0">
              <a:lnSpc>
                <a:spcPct val="90000"/>
              </a:lnSpc>
              <a:spcBef>
                <a:spcPts val="2500"/>
              </a:spcBef>
              <a:spcAft>
                <a:spcPts val="600"/>
              </a:spcAft>
              <a:buFont typeface="Arial" panose="020B0604020202020204" pitchFamily="34" charset="0"/>
              <a:buNone/>
            </a:pPr>
            <a:r>
              <a:rPr lang="en-US" sz="1000" b="1"/>
              <a:t>Generating Responses</a:t>
            </a:r>
          </a:p>
          <a:p>
            <a:pPr marL="0" lvl="1" indent="0">
              <a:lnSpc>
                <a:spcPct val="90000"/>
              </a:lnSpc>
              <a:spcBef>
                <a:spcPts val="1000"/>
              </a:spcBef>
              <a:spcAft>
                <a:spcPts val="600"/>
              </a:spcAft>
              <a:buFont typeface="Arial" panose="020B0604020202020204" pitchFamily="34" charset="0"/>
              <a:buNone/>
            </a:pPr>
            <a:r>
              <a:rPr lang="en-US" sz="1000"/>
              <a:t>Create accurate and relevant replies based on user input to maintain effective conversation flow.</a:t>
            </a:r>
          </a:p>
          <a:p>
            <a:pPr marL="0" indent="0">
              <a:lnSpc>
                <a:spcPct val="90000"/>
              </a:lnSpc>
              <a:spcBef>
                <a:spcPts val="2500"/>
              </a:spcBef>
              <a:spcAft>
                <a:spcPts val="600"/>
              </a:spcAft>
              <a:buFont typeface="Arial" panose="020B0604020202020204" pitchFamily="34" charset="0"/>
              <a:buNone/>
            </a:pPr>
            <a:r>
              <a:rPr lang="en-US" sz="1000" b="1"/>
              <a:t>Conversational Loop</a:t>
            </a:r>
          </a:p>
          <a:p>
            <a:pPr marL="0" lvl="1" indent="0">
              <a:lnSpc>
                <a:spcPct val="90000"/>
              </a:lnSpc>
              <a:spcBef>
                <a:spcPts val="1000"/>
              </a:spcBef>
              <a:spcAft>
                <a:spcPts val="600"/>
              </a:spcAft>
              <a:buFont typeface="Arial" panose="020B0604020202020204" pitchFamily="34" charset="0"/>
              <a:buNone/>
            </a:pPr>
            <a:r>
              <a:rPr lang="en-US" sz="1000"/>
              <a:t>Implement a loop structure to continuously receive inputs and provide responses in real time.</a:t>
            </a:r>
          </a:p>
        </p:txBody>
      </p:sp>
      <p:sp>
        <p:nvSpPr>
          <p:cNvPr id="4" name="Date Placeholder 3">
            <a:extLst>
              <a:ext uri="{FF2B5EF4-FFF2-40B4-BE49-F238E27FC236}">
                <a16:creationId xmlns:a16="http://schemas.microsoft.com/office/drawing/2014/main" id="{56109946-ADCA-0B00-F3E5-1CBED82645F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BA0F9578-0B8B-4F71-9717-16E9AD916AAE}"/>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88FE7A0-B758-F6F1-43AD-28038E44707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31</a:t>
            </a:fld>
            <a:endParaRPr lang="en-US"/>
          </a:p>
        </p:txBody>
      </p:sp>
    </p:spTree>
    <p:extLst>
      <p:ext uri="{BB962C8B-B14F-4D97-AF65-F5344CB8AC3E}">
        <p14:creationId xmlns:p14="http://schemas.microsoft.com/office/powerpoint/2010/main" val="202942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B1CA-C004-7FF7-6AF7-EFFF595270E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500" b="0" kern="1200" cap="all" baseline="0">
                <a:latin typeface="+mj-lt"/>
                <a:ea typeface="+mj-ea"/>
                <a:cs typeface="+mj-cs"/>
              </a:rPr>
              <a:t>Conversation Demonstration</a:t>
            </a:r>
          </a:p>
        </p:txBody>
      </p:sp>
      <p:pic>
        <p:nvPicPr>
          <p:cNvPr id="7" name="Content Placeholder 6" descr="Artificial Intelligence digital concept with brain shape">
            <a:extLst>
              <a:ext uri="{FF2B5EF4-FFF2-40B4-BE49-F238E27FC236}">
                <a16:creationId xmlns:a16="http://schemas.microsoft.com/office/drawing/2014/main" id="{C7E1DD14-5034-4146-B43F-8DE8E048E43F}"/>
              </a:ext>
            </a:extLst>
          </p:cNvPr>
          <p:cNvPicPr>
            <a:picLocks noGrp="1" noChangeAspect="1"/>
          </p:cNvPicPr>
          <p:nvPr>
            <p:ph type="pic" sz="quarter" idx="15"/>
          </p:nvPr>
        </p:nvPicPr>
        <p:blipFill>
          <a:blip r:embed="rId3"/>
          <a:srcRect l="21798" r="10217"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ABDBB1E-A123-4AAD-A861-F25DF8E8F0A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Chatbot Interaction</a:t>
            </a:r>
          </a:p>
          <a:p>
            <a:pPr marL="0" lvl="1" indent="0">
              <a:spcBef>
                <a:spcPts val="1000"/>
              </a:spcBef>
              <a:spcAft>
                <a:spcPts val="600"/>
              </a:spcAft>
              <a:buFont typeface="Arial" panose="020B0604020202020204" pitchFamily="34" charset="0"/>
              <a:buNone/>
            </a:pPr>
            <a:r>
              <a:rPr lang="en-US" sz="1400"/>
              <a:t>The chatbot effectively understands and responds to user queries in a conversational manner.</a:t>
            </a:r>
          </a:p>
          <a:p>
            <a:pPr marL="0" indent="0">
              <a:spcBef>
                <a:spcPts val="2500"/>
              </a:spcBef>
              <a:spcAft>
                <a:spcPts val="600"/>
              </a:spcAft>
              <a:buFont typeface="Arial" panose="020B0604020202020204" pitchFamily="34" charset="0"/>
              <a:buNone/>
            </a:pPr>
            <a:r>
              <a:rPr lang="en-US" sz="1400" b="1"/>
              <a:t>User Engagement</a:t>
            </a:r>
          </a:p>
          <a:p>
            <a:pPr marL="0" lvl="1" indent="0">
              <a:spcBef>
                <a:spcPts val="1000"/>
              </a:spcBef>
              <a:spcAft>
                <a:spcPts val="600"/>
              </a:spcAft>
              <a:buFont typeface="Arial" panose="020B0604020202020204" pitchFamily="34" charset="0"/>
              <a:buNone/>
            </a:pPr>
            <a:r>
              <a:rPr lang="en-US" sz="1400"/>
              <a:t>The demonstration highlights smooth user engagement and seamless communication flow with the chatbot.</a:t>
            </a:r>
          </a:p>
        </p:txBody>
      </p:sp>
      <p:sp>
        <p:nvSpPr>
          <p:cNvPr id="4" name="Date Placeholder 3">
            <a:extLst>
              <a:ext uri="{FF2B5EF4-FFF2-40B4-BE49-F238E27FC236}">
                <a16:creationId xmlns:a16="http://schemas.microsoft.com/office/drawing/2014/main" id="{FD4828F4-74F5-0FD3-69C9-CEA62FC8A600}"/>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3904A40-AB3D-3A7A-4364-A761B95071B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930CB1DC-8C67-ABD7-2583-BF86CC6B3EA9}"/>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32</a:t>
            </a:fld>
            <a:endParaRPr lang="en-US"/>
          </a:p>
        </p:txBody>
      </p:sp>
    </p:spTree>
    <p:extLst>
      <p:ext uri="{BB962C8B-B14F-4D97-AF65-F5344CB8AC3E}">
        <p14:creationId xmlns:p14="http://schemas.microsoft.com/office/powerpoint/2010/main" val="1801499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0DCD-8BCC-C7E8-5D52-49556ECE7611}"/>
              </a:ext>
            </a:extLst>
          </p:cNvPr>
          <p:cNvSpPr>
            <a:spLocks noGrp="1"/>
          </p:cNvSpPr>
          <p:nvPr>
            <p:ph type="title"/>
          </p:nvPr>
        </p:nvSpPr>
        <p:spPr>
          <a:xfrm>
            <a:off x="431172" y="293302"/>
            <a:ext cx="11125032" cy="965101"/>
          </a:xfrm>
        </p:spPr>
        <p:txBody>
          <a:bodyPr anchor="b">
            <a:normAutofit/>
          </a:bodyPr>
          <a:lstStyle/>
          <a:p>
            <a:r>
              <a:rPr lang="en-US"/>
              <a:t>Image: Chatbot Icon</a:t>
            </a:r>
          </a:p>
        </p:txBody>
      </p:sp>
      <p:sp>
        <p:nvSpPr>
          <p:cNvPr id="3" name="Content Placeholder 2">
            <a:extLst>
              <a:ext uri="{FF2B5EF4-FFF2-40B4-BE49-F238E27FC236}">
                <a16:creationId xmlns:a16="http://schemas.microsoft.com/office/drawing/2014/main" id="{C02F26E2-A258-596E-11D0-A424F5D0250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1172" y="1384847"/>
            <a:ext cx="11125032" cy="4905116"/>
          </a:xfrm>
        </p:spPr>
        <p:txBody>
          <a:bodyPr>
            <a:normAutofit/>
          </a:bodyPr>
          <a:lstStyle/>
          <a:p>
            <a:pPr marL="0" indent="0">
              <a:spcBef>
                <a:spcPts val="2500"/>
              </a:spcBef>
              <a:buFont typeface="Arial" panose="020B0604020202020204" pitchFamily="34" charset="0"/>
              <a:buNone/>
            </a:pPr>
            <a:r>
              <a:rPr lang="en-US" sz="1400" b="1"/>
              <a:t>Visual Representation</a:t>
            </a:r>
          </a:p>
          <a:p>
            <a:pPr marL="0" lvl="1" indent="0">
              <a:buFont typeface="Arial" panose="020B0604020202020204" pitchFamily="34" charset="0"/>
              <a:buNone/>
            </a:pPr>
            <a:r>
              <a:rPr lang="en-US" sz="1400"/>
              <a:t>The chatbot icon visually symbolizes conversational AI agents to enhance topic recognition.</a:t>
            </a:r>
          </a:p>
          <a:p>
            <a:pPr marL="0" indent="0">
              <a:spcBef>
                <a:spcPts val="2500"/>
              </a:spcBef>
              <a:buFont typeface="Arial" panose="020B0604020202020204" pitchFamily="34" charset="0"/>
              <a:buNone/>
            </a:pPr>
            <a:r>
              <a:rPr lang="en-US" sz="1400" b="1"/>
              <a:t>Conversational AI Theme</a:t>
            </a:r>
          </a:p>
          <a:p>
            <a:pPr marL="0" lvl="1" indent="0">
              <a:buFont typeface="Arial" panose="020B0604020202020204" pitchFamily="34" charset="0"/>
              <a:buNone/>
            </a:pPr>
            <a:r>
              <a:rPr lang="en-US" sz="1400"/>
              <a:t>Using the icon helps viewers associate the concept of interactive AI communication easily.</a:t>
            </a:r>
          </a:p>
        </p:txBody>
      </p:sp>
      <p:sp>
        <p:nvSpPr>
          <p:cNvPr id="4" name="Date Placeholder 3">
            <a:extLst>
              <a:ext uri="{FF2B5EF4-FFF2-40B4-BE49-F238E27FC236}">
                <a16:creationId xmlns:a16="http://schemas.microsoft.com/office/drawing/2014/main" id="{47CFB8F8-4BC5-E1E1-3C93-59DB14B06A0B}"/>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86E59608-6A1C-9D9F-C2ED-DCE13AE5EB4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8939CD0-F597-56FD-8178-51231FA72F2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33</a:t>
            </a:fld>
            <a:endParaRPr lang="en-US"/>
          </a:p>
        </p:txBody>
      </p:sp>
    </p:spTree>
    <p:extLst>
      <p:ext uri="{BB962C8B-B14F-4D97-AF65-F5344CB8AC3E}">
        <p14:creationId xmlns:p14="http://schemas.microsoft.com/office/powerpoint/2010/main" val="247713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6ABF-C185-153A-396E-85B5387EC960}"/>
              </a:ext>
            </a:extLst>
          </p:cNvPr>
          <p:cNvSpPr>
            <a:spLocks noGrp="1"/>
          </p:cNvSpPr>
          <p:nvPr>
            <p:ph type="title"/>
          </p:nvPr>
        </p:nvSpPr>
        <p:spPr>
          <a:xfrm>
            <a:off x="431172" y="553616"/>
            <a:ext cx="7914087" cy="4008859"/>
          </a:xfrm>
        </p:spPr>
        <p:txBody>
          <a:bodyPr anchor="t">
            <a:normAutofit/>
          </a:bodyPr>
          <a:lstStyle/>
          <a:p>
            <a:r>
              <a:rPr lang="en-US"/>
              <a:t>Adding Intent Handling</a:t>
            </a:r>
          </a:p>
        </p:txBody>
      </p:sp>
      <p:sp>
        <p:nvSpPr>
          <p:cNvPr id="11" name="Text Placeholder 2">
            <a:extLst>
              <a:ext uri="{FF2B5EF4-FFF2-40B4-BE49-F238E27FC236}">
                <a16:creationId xmlns:a16="http://schemas.microsoft.com/office/drawing/2014/main" id="{4DA0671D-72D3-F185-C18B-B5AB52E18C4C}"/>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B28C5145-D8CC-2B4E-0DD2-00E8644414A7}"/>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6A188CC4-1E03-7AA1-0195-D0914AC54D0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2B90D6B6-6F31-9748-5AE0-6B2A7D8C45A4}"/>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34</a:t>
            </a:fld>
            <a:endParaRPr lang="en-US"/>
          </a:p>
        </p:txBody>
      </p:sp>
    </p:spTree>
    <p:extLst>
      <p:ext uri="{BB962C8B-B14F-4D97-AF65-F5344CB8AC3E}">
        <p14:creationId xmlns:p14="http://schemas.microsoft.com/office/powerpoint/2010/main" val="2240139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220D-58CB-B999-8B90-8959E5F2AE2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Managing User Intents and Entities</a:t>
            </a:r>
          </a:p>
        </p:txBody>
      </p:sp>
      <p:pic>
        <p:nvPicPr>
          <p:cNvPr id="7" name="Content Placeholder 6" descr="Speech Bubbles">
            <a:extLst>
              <a:ext uri="{FF2B5EF4-FFF2-40B4-BE49-F238E27FC236}">
                <a16:creationId xmlns:a16="http://schemas.microsoft.com/office/drawing/2014/main" id="{D9407C48-F502-4E2D-840C-FED0A120D73E}"/>
              </a:ext>
            </a:extLst>
          </p:cNvPr>
          <p:cNvPicPr>
            <a:picLocks noGrp="1" noChangeAspect="1"/>
          </p:cNvPicPr>
          <p:nvPr>
            <p:ph type="pic" sz="quarter" idx="15"/>
          </p:nvPr>
        </p:nvPicPr>
        <p:blipFill>
          <a:blip r:embed="rId3"/>
          <a:srcRect l="10542" r="11198"/>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71813126-41A0-4C51-B46F-601E716291C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100" b="1"/>
              <a:t>User Intent Identification</a:t>
            </a:r>
          </a:p>
          <a:p>
            <a:pPr marL="0" lvl="1" indent="0">
              <a:lnSpc>
                <a:spcPct val="90000"/>
              </a:lnSpc>
              <a:spcBef>
                <a:spcPts val="1000"/>
              </a:spcBef>
              <a:spcAft>
                <a:spcPts val="600"/>
              </a:spcAft>
              <a:buFont typeface="Arial" panose="020B0604020202020204" pitchFamily="34" charset="0"/>
              <a:buNone/>
            </a:pPr>
            <a:r>
              <a:rPr lang="en-US" sz="1100"/>
              <a:t>Techniques to accurately detect what a user wants to achieve in a conversation.</a:t>
            </a:r>
          </a:p>
          <a:p>
            <a:pPr marL="0" indent="0">
              <a:lnSpc>
                <a:spcPct val="90000"/>
              </a:lnSpc>
              <a:spcBef>
                <a:spcPts val="2500"/>
              </a:spcBef>
              <a:spcAft>
                <a:spcPts val="600"/>
              </a:spcAft>
              <a:buFont typeface="Arial" panose="020B0604020202020204" pitchFamily="34" charset="0"/>
              <a:buNone/>
            </a:pPr>
            <a:r>
              <a:rPr lang="en-US" sz="1100" b="1"/>
              <a:t>Entity Extraction</a:t>
            </a:r>
          </a:p>
          <a:p>
            <a:pPr marL="0" lvl="1" indent="0">
              <a:lnSpc>
                <a:spcPct val="90000"/>
              </a:lnSpc>
              <a:spcBef>
                <a:spcPts val="1000"/>
              </a:spcBef>
              <a:spcAft>
                <a:spcPts val="600"/>
              </a:spcAft>
              <a:buFont typeface="Arial" panose="020B0604020202020204" pitchFamily="34" charset="0"/>
              <a:buNone/>
            </a:pPr>
            <a:r>
              <a:rPr lang="en-US" sz="1100"/>
              <a:t>Methods to extract important information or entities from user input to inform responses.</a:t>
            </a:r>
          </a:p>
          <a:p>
            <a:pPr marL="0" indent="0">
              <a:lnSpc>
                <a:spcPct val="90000"/>
              </a:lnSpc>
              <a:spcBef>
                <a:spcPts val="2500"/>
              </a:spcBef>
              <a:spcAft>
                <a:spcPts val="600"/>
              </a:spcAft>
              <a:buFont typeface="Arial" panose="020B0604020202020204" pitchFamily="34" charset="0"/>
              <a:buNone/>
            </a:pPr>
            <a:r>
              <a:rPr lang="en-US" sz="1100" b="1"/>
              <a:t>Dialogue Management Accuracy</a:t>
            </a:r>
          </a:p>
          <a:p>
            <a:pPr marL="0" lvl="1" indent="0">
              <a:lnSpc>
                <a:spcPct val="90000"/>
              </a:lnSpc>
              <a:spcBef>
                <a:spcPts val="1000"/>
              </a:spcBef>
              <a:spcAft>
                <a:spcPts val="600"/>
              </a:spcAft>
              <a:buFont typeface="Arial" panose="020B0604020202020204" pitchFamily="34" charset="0"/>
              <a:buNone/>
            </a:pPr>
            <a:r>
              <a:rPr lang="en-US" sz="1100"/>
              <a:t>Using intents and entities to improve the flow and relevance of chatbot or AI responses.</a:t>
            </a:r>
          </a:p>
        </p:txBody>
      </p:sp>
      <p:sp>
        <p:nvSpPr>
          <p:cNvPr id="4" name="Date Placeholder 3">
            <a:extLst>
              <a:ext uri="{FF2B5EF4-FFF2-40B4-BE49-F238E27FC236}">
                <a16:creationId xmlns:a16="http://schemas.microsoft.com/office/drawing/2014/main" id="{95EB94A8-FD8E-2375-A37D-5002AE3F2AC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B077285-AE61-4EFC-143E-F357CEB75D2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8B9D3466-F447-CDB9-8DCA-928C0DA2E3FA}"/>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35</a:t>
            </a:fld>
            <a:endParaRPr lang="en-US"/>
          </a:p>
        </p:txBody>
      </p:sp>
    </p:spTree>
    <p:extLst>
      <p:ext uri="{BB962C8B-B14F-4D97-AF65-F5344CB8AC3E}">
        <p14:creationId xmlns:p14="http://schemas.microsoft.com/office/powerpoint/2010/main" val="360068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9597-BD26-D896-712E-451909F9DE2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Dialogue Flow Improvements</a:t>
            </a:r>
          </a:p>
        </p:txBody>
      </p:sp>
      <p:pic>
        <p:nvPicPr>
          <p:cNvPr id="7" name="Content Placeholder 6" descr="A variety of ways to communicate and think electronically">
            <a:extLst>
              <a:ext uri="{FF2B5EF4-FFF2-40B4-BE49-F238E27FC236}">
                <a16:creationId xmlns:a16="http://schemas.microsoft.com/office/drawing/2014/main" id="{F970F1BB-B5A2-4F37-AAA0-BB430DCCDF86}"/>
              </a:ext>
            </a:extLst>
          </p:cNvPr>
          <p:cNvPicPr>
            <a:picLocks noGrp="1" noChangeAspect="1"/>
          </p:cNvPicPr>
          <p:nvPr>
            <p:ph type="pic" sz="quarter" idx="15"/>
          </p:nvPr>
        </p:nvPicPr>
        <p:blipFill>
          <a:blip r:embed="rId3"/>
          <a:srcRect l="27808" r="4206"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638917AC-B4FF-451B-AC06-2D52DB4ED9B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Natural Interaction</a:t>
            </a:r>
          </a:p>
          <a:p>
            <a:pPr marL="0" lvl="1" indent="0">
              <a:spcBef>
                <a:spcPts val="1000"/>
              </a:spcBef>
              <a:spcAft>
                <a:spcPts val="600"/>
              </a:spcAft>
              <a:buFont typeface="Arial" panose="020B0604020202020204" pitchFamily="34" charset="0"/>
              <a:buNone/>
            </a:pPr>
            <a:r>
              <a:rPr lang="en-US" sz="1400"/>
              <a:t>Enhancing conversation flow to sound more natural and human-like during interactions.</a:t>
            </a:r>
          </a:p>
          <a:p>
            <a:pPr marL="0" indent="0">
              <a:spcBef>
                <a:spcPts val="2500"/>
              </a:spcBef>
              <a:spcAft>
                <a:spcPts val="600"/>
              </a:spcAft>
              <a:buFont typeface="Arial" panose="020B0604020202020204" pitchFamily="34" charset="0"/>
              <a:buNone/>
            </a:pPr>
            <a:r>
              <a:rPr lang="en-US" sz="1400" b="1"/>
              <a:t>Context Awareness</a:t>
            </a:r>
          </a:p>
          <a:p>
            <a:pPr marL="0" lvl="1" indent="0">
              <a:spcBef>
                <a:spcPts val="1000"/>
              </a:spcBef>
              <a:spcAft>
                <a:spcPts val="600"/>
              </a:spcAft>
              <a:buFont typeface="Arial" panose="020B0604020202020204" pitchFamily="34" charset="0"/>
              <a:buNone/>
            </a:pPr>
            <a:r>
              <a:rPr lang="en-US" sz="1400"/>
              <a:t>Improving understanding of context to maintain relevant and meaningful dialogue.</a:t>
            </a:r>
          </a:p>
        </p:txBody>
      </p:sp>
      <p:sp>
        <p:nvSpPr>
          <p:cNvPr id="4" name="Date Placeholder 3">
            <a:extLst>
              <a:ext uri="{FF2B5EF4-FFF2-40B4-BE49-F238E27FC236}">
                <a16:creationId xmlns:a16="http://schemas.microsoft.com/office/drawing/2014/main" id="{4560DB84-12E0-84CA-5869-038C3BEF39A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19C0415B-3302-F55E-3144-14D5C83E428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382E456-AB21-5117-240F-B38C6F3BABF5}"/>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36</a:t>
            </a:fld>
            <a:endParaRPr lang="en-US"/>
          </a:p>
        </p:txBody>
      </p:sp>
    </p:spTree>
    <p:extLst>
      <p:ext uri="{BB962C8B-B14F-4D97-AF65-F5344CB8AC3E}">
        <p14:creationId xmlns:p14="http://schemas.microsoft.com/office/powerpoint/2010/main" val="2458702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20C-EA88-905B-2324-FB76D06C3E1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Dialogue System</a:t>
            </a:r>
          </a:p>
        </p:txBody>
      </p:sp>
      <p:pic>
        <p:nvPicPr>
          <p:cNvPr id="7" name="Content Placeholder 6" descr="Female drawing flow chart">
            <a:extLst>
              <a:ext uri="{FF2B5EF4-FFF2-40B4-BE49-F238E27FC236}">
                <a16:creationId xmlns:a16="http://schemas.microsoft.com/office/drawing/2014/main" id="{C5E5F819-CB49-457F-B700-71E671C67458}"/>
              </a:ext>
            </a:extLst>
          </p:cNvPr>
          <p:cNvPicPr>
            <a:picLocks noGrp="1" noChangeAspect="1"/>
          </p:cNvPicPr>
          <p:nvPr>
            <p:ph type="pic" sz="quarter" idx="15"/>
          </p:nvPr>
        </p:nvPicPr>
        <p:blipFill>
          <a:blip r:embed="rId3"/>
          <a:srcRect l="8735" r="12098"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2BA6A6F-52DE-4334-B78F-630C220FF2C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Dialogue System Architecture</a:t>
            </a:r>
          </a:p>
          <a:p>
            <a:pPr marL="0" lvl="1" indent="0">
              <a:spcBef>
                <a:spcPts val="1000"/>
              </a:spcBef>
              <a:spcAft>
                <a:spcPts val="600"/>
              </a:spcAft>
              <a:buFont typeface="Arial" panose="020B0604020202020204" pitchFamily="34" charset="0"/>
              <a:buNone/>
            </a:pPr>
            <a:r>
              <a:rPr lang="en-US" sz="1400"/>
              <a:t>The architecture demonstrates how components work together to process user intents effectively.</a:t>
            </a:r>
          </a:p>
          <a:p>
            <a:pPr marL="0" indent="0">
              <a:spcBef>
                <a:spcPts val="2500"/>
              </a:spcBef>
              <a:spcAft>
                <a:spcPts val="600"/>
              </a:spcAft>
              <a:buFont typeface="Arial" panose="020B0604020202020204" pitchFamily="34" charset="0"/>
              <a:buNone/>
            </a:pPr>
            <a:r>
              <a:rPr lang="en-US" sz="1400" b="1"/>
              <a:t>Intent Handling Concept</a:t>
            </a:r>
          </a:p>
          <a:p>
            <a:pPr marL="0" lvl="1" indent="0">
              <a:spcBef>
                <a:spcPts val="1000"/>
              </a:spcBef>
              <a:spcAft>
                <a:spcPts val="600"/>
              </a:spcAft>
              <a:buFont typeface="Arial" panose="020B0604020202020204" pitchFamily="34" charset="0"/>
              <a:buNone/>
            </a:pPr>
            <a:r>
              <a:rPr lang="en-US" sz="1400"/>
              <a:t>Displays how the system identifies and manages user intents to generate appropriate responses.</a:t>
            </a:r>
          </a:p>
        </p:txBody>
      </p:sp>
      <p:sp>
        <p:nvSpPr>
          <p:cNvPr id="4" name="Date Placeholder 3">
            <a:extLst>
              <a:ext uri="{FF2B5EF4-FFF2-40B4-BE49-F238E27FC236}">
                <a16:creationId xmlns:a16="http://schemas.microsoft.com/office/drawing/2014/main" id="{30447DC2-34B9-CE44-0394-EB7728A6F329}"/>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1342DA5-11E9-37D6-6214-A5086EFBD4C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17EC8A61-2601-8D07-CC3E-E8403BBEB06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37</a:t>
            </a:fld>
            <a:endParaRPr lang="en-US"/>
          </a:p>
        </p:txBody>
      </p:sp>
    </p:spTree>
    <p:extLst>
      <p:ext uri="{BB962C8B-B14F-4D97-AF65-F5344CB8AC3E}">
        <p14:creationId xmlns:p14="http://schemas.microsoft.com/office/powerpoint/2010/main" val="3214145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744A-6F85-8608-87BB-B9669382EE5C}"/>
              </a:ext>
            </a:extLst>
          </p:cNvPr>
          <p:cNvSpPr>
            <a:spLocks noGrp="1"/>
          </p:cNvSpPr>
          <p:nvPr>
            <p:ph type="title"/>
          </p:nvPr>
        </p:nvSpPr>
        <p:spPr>
          <a:xfrm>
            <a:off x="431172" y="553616"/>
            <a:ext cx="7914087" cy="4008859"/>
          </a:xfrm>
        </p:spPr>
        <p:txBody>
          <a:bodyPr anchor="t">
            <a:normAutofit/>
          </a:bodyPr>
          <a:lstStyle/>
          <a:p>
            <a:r>
              <a:rPr lang="en-US"/>
              <a:t>Implementing a Sentiment Analyzer</a:t>
            </a:r>
          </a:p>
        </p:txBody>
      </p:sp>
      <p:sp>
        <p:nvSpPr>
          <p:cNvPr id="11" name="Text Placeholder 2">
            <a:extLst>
              <a:ext uri="{FF2B5EF4-FFF2-40B4-BE49-F238E27FC236}">
                <a16:creationId xmlns:a16="http://schemas.microsoft.com/office/drawing/2014/main" id="{F16E7604-B8E4-5707-C609-17645868E6DB}"/>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4914EBBB-BEAD-EBD2-82E5-A686999712C2}"/>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38288F2-4A5B-BF00-893B-2B155420C594}"/>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FEFEF62-1233-CD31-75F1-7060018B46A3}"/>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38</a:t>
            </a:fld>
            <a:endParaRPr lang="en-US"/>
          </a:p>
        </p:txBody>
      </p:sp>
    </p:spTree>
    <p:extLst>
      <p:ext uri="{BB962C8B-B14F-4D97-AF65-F5344CB8AC3E}">
        <p14:creationId xmlns:p14="http://schemas.microsoft.com/office/powerpoint/2010/main" val="426746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52D9-DE89-9E7E-1315-48D6B346F79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Classifying User Input (Positive, Negative, Neutral)</a:t>
            </a:r>
          </a:p>
        </p:txBody>
      </p:sp>
      <p:pic>
        <p:nvPicPr>
          <p:cNvPr id="7" name="Content Placeholder 6" descr="Blackboard Business Strategy Concept">
            <a:extLst>
              <a:ext uri="{FF2B5EF4-FFF2-40B4-BE49-F238E27FC236}">
                <a16:creationId xmlns:a16="http://schemas.microsoft.com/office/drawing/2014/main" id="{CD767215-F0C4-410C-B28E-B5D2369DF9CA}"/>
              </a:ext>
            </a:extLst>
          </p:cNvPr>
          <p:cNvPicPr>
            <a:picLocks noGrp="1" noChangeAspect="1"/>
          </p:cNvPicPr>
          <p:nvPr>
            <p:ph type="pic" sz="quarter" idx="15"/>
          </p:nvPr>
        </p:nvPicPr>
        <p:blipFill>
          <a:blip r:embed="rId3"/>
          <a:srcRect l="9956" r="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120EB10C-73B2-4D68-BB87-DDDD3B9CCE4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Sentiment Detection Methods</a:t>
            </a:r>
          </a:p>
          <a:p>
            <a:pPr marL="0" lvl="1" indent="0">
              <a:spcBef>
                <a:spcPts val="1000"/>
              </a:spcBef>
              <a:spcAft>
                <a:spcPts val="600"/>
              </a:spcAft>
              <a:buFont typeface="Arial" panose="020B0604020202020204" pitchFamily="34" charset="0"/>
              <a:buNone/>
            </a:pPr>
            <a:r>
              <a:rPr lang="en-US" sz="1400"/>
              <a:t>Techniques analyze text to identify emotional tone as positive, negative, or neutral.</a:t>
            </a:r>
          </a:p>
          <a:p>
            <a:pPr marL="0" indent="0">
              <a:spcBef>
                <a:spcPts val="2500"/>
              </a:spcBef>
              <a:spcAft>
                <a:spcPts val="600"/>
              </a:spcAft>
              <a:buFont typeface="Arial" panose="020B0604020202020204" pitchFamily="34" charset="0"/>
              <a:buNone/>
            </a:pPr>
            <a:r>
              <a:rPr lang="en-US" sz="1400" b="1"/>
              <a:t>Tailoring Responses</a:t>
            </a:r>
          </a:p>
          <a:p>
            <a:pPr marL="0" lvl="1" indent="0">
              <a:spcBef>
                <a:spcPts val="1000"/>
              </a:spcBef>
              <a:spcAft>
                <a:spcPts val="600"/>
              </a:spcAft>
              <a:buFont typeface="Arial" panose="020B0604020202020204" pitchFamily="34" charset="0"/>
              <a:buNone/>
            </a:pPr>
            <a:r>
              <a:rPr lang="en-US" sz="1400"/>
              <a:t>Understanding sentiment helps customize replies to improve user engagement and satisfaction.</a:t>
            </a:r>
          </a:p>
        </p:txBody>
      </p:sp>
      <p:sp>
        <p:nvSpPr>
          <p:cNvPr id="4" name="Date Placeholder 3">
            <a:extLst>
              <a:ext uri="{FF2B5EF4-FFF2-40B4-BE49-F238E27FC236}">
                <a16:creationId xmlns:a16="http://schemas.microsoft.com/office/drawing/2014/main" id="{C631B5D6-0D56-51B9-A46A-13AAECE02D4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4A8C2027-EB2B-5AE0-29B7-1BDA5973A2A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DD291387-858D-B593-5FAA-910C6CDA78B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39</a:t>
            </a:fld>
            <a:endParaRPr lang="en-US"/>
          </a:p>
        </p:txBody>
      </p:sp>
    </p:spTree>
    <p:extLst>
      <p:ext uri="{BB962C8B-B14F-4D97-AF65-F5344CB8AC3E}">
        <p14:creationId xmlns:p14="http://schemas.microsoft.com/office/powerpoint/2010/main" val="4059139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85BD-8CC3-7A4C-6ADE-C4E97C7B6BA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Course Name and Subtitle</a:t>
            </a:r>
          </a:p>
        </p:txBody>
      </p:sp>
      <p:pic>
        <p:nvPicPr>
          <p:cNvPr id="7" name="Content Placeholder 6" descr="Social Network Backgrounds">
            <a:extLst>
              <a:ext uri="{FF2B5EF4-FFF2-40B4-BE49-F238E27FC236}">
                <a16:creationId xmlns:a16="http://schemas.microsoft.com/office/drawing/2014/main" id="{01DE5522-AFC1-4801-9199-3968AF84C997}"/>
              </a:ext>
            </a:extLst>
          </p:cNvPr>
          <p:cNvPicPr>
            <a:picLocks noGrp="1" noChangeAspect="1"/>
          </p:cNvPicPr>
          <p:nvPr>
            <p:ph type="pic" sz="quarter" idx="15"/>
          </p:nvPr>
        </p:nvPicPr>
        <p:blipFill>
          <a:blip r:embed="rId3"/>
          <a:srcRect l="11540" r="778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BA745B31-B421-459B-A0F9-9B209C3D6D8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Course Title</a:t>
            </a:r>
          </a:p>
          <a:p>
            <a:pPr marL="0" lvl="1" indent="0">
              <a:spcBef>
                <a:spcPts val="1000"/>
              </a:spcBef>
              <a:spcAft>
                <a:spcPts val="600"/>
              </a:spcAft>
              <a:buFont typeface="Arial" panose="020B0604020202020204" pitchFamily="34" charset="0"/>
              <a:buNone/>
            </a:pPr>
            <a:r>
              <a:rPr lang="en-US" sz="1400"/>
              <a:t>The course is focused on building AI agents using LangGraph framework.</a:t>
            </a:r>
          </a:p>
          <a:p>
            <a:pPr marL="0" indent="0">
              <a:spcBef>
                <a:spcPts val="2500"/>
              </a:spcBef>
              <a:spcAft>
                <a:spcPts val="600"/>
              </a:spcAft>
              <a:buFont typeface="Arial" panose="020B0604020202020204" pitchFamily="34" charset="0"/>
              <a:buNone/>
            </a:pPr>
            <a:r>
              <a:rPr lang="en-US" sz="1400" b="1"/>
              <a:t>Course Subtitle</a:t>
            </a:r>
          </a:p>
          <a:p>
            <a:pPr marL="0" lvl="1" indent="0">
              <a:spcBef>
                <a:spcPts val="1000"/>
              </a:spcBef>
              <a:spcAft>
                <a:spcPts val="600"/>
              </a:spcAft>
              <a:buFont typeface="Arial" panose="020B0604020202020204" pitchFamily="34" charset="0"/>
              <a:buNone/>
            </a:pPr>
            <a:r>
              <a:rPr lang="en-US" sz="1400"/>
              <a:t>The subtitle establishes the course objectives and learning outcomes clearly.</a:t>
            </a:r>
          </a:p>
        </p:txBody>
      </p:sp>
      <p:sp>
        <p:nvSpPr>
          <p:cNvPr id="4" name="Date Placeholder 3">
            <a:extLst>
              <a:ext uri="{FF2B5EF4-FFF2-40B4-BE49-F238E27FC236}">
                <a16:creationId xmlns:a16="http://schemas.microsoft.com/office/drawing/2014/main" id="{5D1E9186-108F-6A00-68EA-B710E9EA53BE}"/>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C41213D-C9C5-73FA-7AF7-DF697C465EB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7B70CF15-674A-1EF8-BBC5-C3038C703F8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extLst>
      <p:ext uri="{BB962C8B-B14F-4D97-AF65-F5344CB8AC3E}">
        <p14:creationId xmlns:p14="http://schemas.microsoft.com/office/powerpoint/2010/main" val="2436718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4FB5-65E4-3B71-0D75-7A0954C0D87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Integration in LangGraph</a:t>
            </a:r>
          </a:p>
        </p:txBody>
      </p:sp>
      <p:pic>
        <p:nvPicPr>
          <p:cNvPr id="7" name="Content Placeholder 6" descr="Internet of Things Concept">
            <a:extLst>
              <a:ext uri="{FF2B5EF4-FFF2-40B4-BE49-F238E27FC236}">
                <a16:creationId xmlns:a16="http://schemas.microsoft.com/office/drawing/2014/main" id="{3950F2AA-EF71-4CCE-8C41-AB9D66AE8AD8}"/>
              </a:ext>
            </a:extLst>
          </p:cNvPr>
          <p:cNvPicPr>
            <a:picLocks noGrp="1" noChangeAspect="1"/>
          </p:cNvPicPr>
          <p:nvPr>
            <p:ph type="pic" sz="quarter" idx="15"/>
          </p:nvPr>
        </p:nvPicPr>
        <p:blipFill>
          <a:blip r:embed="rId3"/>
          <a:srcRect l="5423" r="13900"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0E09FCEB-C1C3-40E0-8C60-71F7A38F598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Embedding Sentiment Analysis</a:t>
            </a:r>
          </a:p>
          <a:p>
            <a:pPr marL="0" lvl="1" indent="0">
              <a:spcBef>
                <a:spcPts val="1000"/>
              </a:spcBef>
              <a:spcAft>
                <a:spcPts val="600"/>
              </a:spcAft>
              <a:buFont typeface="Arial" panose="020B0604020202020204" pitchFamily="34" charset="0"/>
              <a:buNone/>
            </a:pPr>
            <a:r>
              <a:rPr lang="en-US" sz="1400"/>
              <a:t>Integrate sentiment analysis modules into LangGraph for enhanced text understanding capabilities.</a:t>
            </a:r>
          </a:p>
          <a:p>
            <a:pPr marL="0" indent="0">
              <a:spcBef>
                <a:spcPts val="2500"/>
              </a:spcBef>
              <a:spcAft>
                <a:spcPts val="600"/>
              </a:spcAft>
              <a:buFont typeface="Arial" panose="020B0604020202020204" pitchFamily="34" charset="0"/>
              <a:buNone/>
            </a:pPr>
            <a:r>
              <a:rPr lang="en-US" sz="1400" b="1"/>
              <a:t>Seamless Operation</a:t>
            </a:r>
          </a:p>
          <a:p>
            <a:pPr marL="0" lvl="1" indent="0">
              <a:spcBef>
                <a:spcPts val="1000"/>
              </a:spcBef>
              <a:spcAft>
                <a:spcPts val="600"/>
              </a:spcAft>
              <a:buFont typeface="Arial" panose="020B0604020202020204" pitchFamily="34" charset="0"/>
              <a:buNone/>
            </a:pPr>
            <a:r>
              <a:rPr lang="en-US" sz="1400"/>
              <a:t>Ensure smooth operation by embedding modules for real-time sentiment data processing within LangGraph.</a:t>
            </a:r>
          </a:p>
        </p:txBody>
      </p:sp>
      <p:sp>
        <p:nvSpPr>
          <p:cNvPr id="4" name="Date Placeholder 3">
            <a:extLst>
              <a:ext uri="{FF2B5EF4-FFF2-40B4-BE49-F238E27FC236}">
                <a16:creationId xmlns:a16="http://schemas.microsoft.com/office/drawing/2014/main" id="{CCF3635B-EEE6-A334-184D-3A5CD5DB7E4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177157CE-822E-5AD1-C37B-B557E6DDA39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1958887-3880-DCCF-89EA-848CE77653A5}"/>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40</a:t>
            </a:fld>
            <a:endParaRPr lang="en-US"/>
          </a:p>
        </p:txBody>
      </p:sp>
    </p:spTree>
    <p:extLst>
      <p:ext uri="{BB962C8B-B14F-4D97-AF65-F5344CB8AC3E}">
        <p14:creationId xmlns:p14="http://schemas.microsoft.com/office/powerpoint/2010/main" val="2395394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6CBC-6FF2-F05E-075B-E1702EB22ED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Emotion Icons</a:t>
            </a:r>
          </a:p>
        </p:txBody>
      </p:sp>
      <p:pic>
        <p:nvPicPr>
          <p:cNvPr id="7" name="Content Placeholder 6" descr="Composite shot of a group of angry men yelling">
            <a:extLst>
              <a:ext uri="{FF2B5EF4-FFF2-40B4-BE49-F238E27FC236}">
                <a16:creationId xmlns:a16="http://schemas.microsoft.com/office/drawing/2014/main" id="{17E1292E-09E4-4DE0-B076-9B622320C8F8}"/>
              </a:ext>
            </a:extLst>
          </p:cNvPr>
          <p:cNvPicPr>
            <a:picLocks noGrp="1" noChangeAspect="1"/>
          </p:cNvPicPr>
          <p:nvPr>
            <p:ph type="pic" sz="quarter" idx="15"/>
          </p:nvPr>
        </p:nvPicPr>
        <p:blipFill>
          <a:blip r:embed="rId3"/>
          <a:srcRect t="8892" r="2" b="837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69B1FFB4-49CB-4FF7-AB63-442A7053C3F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Variety of Emotions</a:t>
            </a:r>
          </a:p>
          <a:p>
            <a:pPr marL="0" lvl="1" indent="0">
              <a:spcBef>
                <a:spcPts val="1000"/>
              </a:spcBef>
              <a:spcAft>
                <a:spcPts val="600"/>
              </a:spcAft>
              <a:buFont typeface="Arial" panose="020B0604020202020204" pitchFamily="34" charset="0"/>
              <a:buNone/>
            </a:pPr>
            <a:r>
              <a:rPr lang="en-US" sz="1400"/>
              <a:t>Icons depict a broad range of human emotions to aid in sentiment classification analysis.</a:t>
            </a:r>
          </a:p>
          <a:p>
            <a:pPr marL="0" indent="0">
              <a:spcBef>
                <a:spcPts val="2500"/>
              </a:spcBef>
              <a:spcAft>
                <a:spcPts val="600"/>
              </a:spcAft>
              <a:buFont typeface="Arial" panose="020B0604020202020204" pitchFamily="34" charset="0"/>
              <a:buNone/>
            </a:pPr>
            <a:r>
              <a:rPr lang="en-US" sz="1400" b="1"/>
              <a:t>Visual Communication</a:t>
            </a:r>
          </a:p>
          <a:p>
            <a:pPr marL="0" lvl="1" indent="0">
              <a:spcBef>
                <a:spcPts val="1000"/>
              </a:spcBef>
              <a:spcAft>
                <a:spcPts val="600"/>
              </a:spcAft>
              <a:buFont typeface="Arial" panose="020B0604020202020204" pitchFamily="34" charset="0"/>
              <a:buNone/>
            </a:pPr>
            <a:r>
              <a:rPr lang="en-US" sz="1400"/>
              <a:t>Emotion icons help convey feelings effectively through simple visual symbols.</a:t>
            </a:r>
          </a:p>
        </p:txBody>
      </p:sp>
      <p:sp>
        <p:nvSpPr>
          <p:cNvPr id="4" name="Date Placeholder 3">
            <a:extLst>
              <a:ext uri="{FF2B5EF4-FFF2-40B4-BE49-F238E27FC236}">
                <a16:creationId xmlns:a16="http://schemas.microsoft.com/office/drawing/2014/main" id="{E68FBF8B-1FE0-C4C2-7193-3FEE84365725}"/>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7FC4C4C8-A859-968A-5DE6-863A7FAFF36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F1630D6C-8921-5D90-0142-72FC02B492E9}"/>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41</a:t>
            </a:fld>
            <a:endParaRPr lang="en-US"/>
          </a:p>
        </p:txBody>
      </p:sp>
    </p:spTree>
    <p:extLst>
      <p:ext uri="{BB962C8B-B14F-4D97-AF65-F5344CB8AC3E}">
        <p14:creationId xmlns:p14="http://schemas.microsoft.com/office/powerpoint/2010/main" val="34685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DA15-E586-C9C5-A1BE-AB99670AA69F}"/>
              </a:ext>
            </a:extLst>
          </p:cNvPr>
          <p:cNvSpPr>
            <a:spLocks noGrp="1"/>
          </p:cNvSpPr>
          <p:nvPr>
            <p:ph type="title"/>
          </p:nvPr>
        </p:nvSpPr>
        <p:spPr>
          <a:xfrm>
            <a:off x="429768" y="1627318"/>
            <a:ext cx="8430768" cy="1842020"/>
          </a:xfrm>
        </p:spPr>
        <p:txBody>
          <a:bodyPr anchor="b">
            <a:normAutofit/>
          </a:bodyPr>
          <a:lstStyle/>
          <a:p>
            <a:r>
              <a:rPr lang="en-US"/>
              <a:t>Conclusion</a:t>
            </a:r>
          </a:p>
        </p:txBody>
      </p:sp>
      <p:graphicFrame>
        <p:nvGraphicFramePr>
          <p:cNvPr id="10" name="Content Placeholder 2">
            <a:extLst>
              <a:ext uri="{FF2B5EF4-FFF2-40B4-BE49-F238E27FC236}">
                <a16:creationId xmlns:a16="http://schemas.microsoft.com/office/drawing/2014/main" id="{77F113FD-FE52-E367-7B72-FF9645FCA771}"/>
              </a:ext>
            </a:extLst>
          </p:cNvPr>
          <p:cNvGraphicFramePr>
            <a:graphicFrameLocks noGrp="1"/>
          </p:cNvGraphicFramePr>
          <p:nvPr>
            <p:ph sz="quarter" idx="14"/>
            <p:extLst>
              <p:ext uri="{D42A27DB-BD31-4B8C-83A1-F6EECF244321}">
                <p14:modId xmlns:p14="http://schemas.microsoft.com/office/powerpoint/2010/main" val="361905356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8430768"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EE09A283-3D94-DA3E-20AA-0454C3F01E11}"/>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E5ED9CD-F550-FE16-5CFF-CF8135B11D4E}"/>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300706A-DC65-3AC4-5A51-B375766BB35E}"/>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42</a:t>
            </a:fld>
            <a:endParaRPr lang="en-US"/>
          </a:p>
        </p:txBody>
      </p:sp>
    </p:spTree>
    <p:extLst>
      <p:ext uri="{BB962C8B-B14F-4D97-AF65-F5344CB8AC3E}">
        <p14:creationId xmlns:p14="http://schemas.microsoft.com/office/powerpoint/2010/main" val="7420660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AEC2-7085-D607-24B9-5FDD484D407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Engaging AI-Themed Image</a:t>
            </a:r>
          </a:p>
        </p:txBody>
      </p:sp>
      <p:pic>
        <p:nvPicPr>
          <p:cNvPr id="7" name="Content Placeholder 6" descr="Abstract picture of the brain made up of patterns">
            <a:extLst>
              <a:ext uri="{FF2B5EF4-FFF2-40B4-BE49-F238E27FC236}">
                <a16:creationId xmlns:a16="http://schemas.microsoft.com/office/drawing/2014/main" id="{135AD6AB-816F-4E0B-A11C-A52F8A2EA7EB}"/>
              </a:ext>
            </a:extLst>
          </p:cNvPr>
          <p:cNvPicPr>
            <a:picLocks noGrp="1" noChangeAspect="1"/>
          </p:cNvPicPr>
          <p:nvPr>
            <p:ph type="pic" sz="quarter" idx="15"/>
          </p:nvPr>
        </p:nvPicPr>
        <p:blipFill>
          <a:blip r:embed="rId3"/>
          <a:srcRect l="3238" r="1881"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B32AA63-C7FC-42A9-AD94-A3215380C34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Modern AI Visual</a:t>
            </a:r>
          </a:p>
          <a:p>
            <a:pPr marL="0" lvl="1" indent="0">
              <a:spcBef>
                <a:spcPts val="1000"/>
              </a:spcBef>
              <a:spcAft>
                <a:spcPts val="600"/>
              </a:spcAft>
              <a:buFont typeface="Arial" panose="020B0604020202020204" pitchFamily="34" charset="0"/>
              <a:buNone/>
            </a:pPr>
            <a:r>
              <a:rPr lang="en-US" sz="1400"/>
              <a:t>The visual represents cutting-edge artificial intelligence concepts highlighting innovation and technology.</a:t>
            </a:r>
          </a:p>
          <a:p>
            <a:pPr marL="0" indent="0">
              <a:spcBef>
                <a:spcPts val="2500"/>
              </a:spcBef>
              <a:spcAft>
                <a:spcPts val="600"/>
              </a:spcAft>
              <a:buFont typeface="Arial" panose="020B0604020202020204" pitchFamily="34" charset="0"/>
              <a:buNone/>
            </a:pPr>
            <a:r>
              <a:rPr lang="en-US" sz="1400" b="1"/>
              <a:t>Captivating Design</a:t>
            </a:r>
          </a:p>
          <a:p>
            <a:pPr marL="0" lvl="1" indent="0">
              <a:spcBef>
                <a:spcPts val="1000"/>
              </a:spcBef>
              <a:spcAft>
                <a:spcPts val="600"/>
              </a:spcAft>
              <a:buFont typeface="Arial" panose="020B0604020202020204" pitchFamily="34" charset="0"/>
              <a:buNone/>
            </a:pPr>
            <a:r>
              <a:rPr lang="en-US" sz="1400"/>
              <a:t>The engaging design captures attention and reflects the futuristic nature of AI advancements.</a:t>
            </a:r>
          </a:p>
        </p:txBody>
      </p:sp>
      <p:sp>
        <p:nvSpPr>
          <p:cNvPr id="4" name="Date Placeholder 3">
            <a:extLst>
              <a:ext uri="{FF2B5EF4-FFF2-40B4-BE49-F238E27FC236}">
                <a16:creationId xmlns:a16="http://schemas.microsoft.com/office/drawing/2014/main" id="{27D3DCCC-3E35-5965-D0FE-7561E8DB2F55}"/>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CFD9650F-9811-5228-AB24-7590E48D388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7018571-FCCE-7D72-623E-EBAE200FAF5B}"/>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Tree>
    <p:extLst>
      <p:ext uri="{BB962C8B-B14F-4D97-AF65-F5344CB8AC3E}">
        <p14:creationId xmlns:p14="http://schemas.microsoft.com/office/powerpoint/2010/main" val="2164801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0016-9197-91D8-5E88-2818B677A342}"/>
              </a:ext>
            </a:extLst>
          </p:cNvPr>
          <p:cNvSpPr>
            <a:spLocks noGrp="1"/>
          </p:cNvSpPr>
          <p:nvPr>
            <p:ph type="title"/>
          </p:nvPr>
        </p:nvSpPr>
        <p:spPr>
          <a:xfrm>
            <a:off x="431172" y="553616"/>
            <a:ext cx="7914087" cy="4008859"/>
          </a:xfrm>
        </p:spPr>
        <p:txBody>
          <a:bodyPr anchor="t">
            <a:normAutofit/>
          </a:bodyPr>
          <a:lstStyle/>
          <a:p>
            <a:r>
              <a:rPr lang="en-US"/>
              <a:t>Introduction to Artificial Intelligence</a:t>
            </a:r>
          </a:p>
        </p:txBody>
      </p:sp>
      <p:sp>
        <p:nvSpPr>
          <p:cNvPr id="11" name="Text Placeholder 2">
            <a:extLst>
              <a:ext uri="{FF2B5EF4-FFF2-40B4-BE49-F238E27FC236}">
                <a16:creationId xmlns:a16="http://schemas.microsoft.com/office/drawing/2014/main" id="{2F3B0954-E097-15A1-D121-1896D40DCEF0}"/>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A6DDDF9F-51CD-EFA6-86EB-99B07135DFA0}"/>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00E104B-88E0-1AB6-4206-5403CC18078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B983F7F1-3CDF-813C-B64A-5477B686743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308555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59F1-8B6D-1651-14E2-C914C999FA8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Definition of AI</a:t>
            </a:r>
          </a:p>
        </p:txBody>
      </p:sp>
      <p:pic>
        <p:nvPicPr>
          <p:cNvPr id="7" name="Content Placeholder 6" descr="Angle view of circuit shaped like a brain">
            <a:extLst>
              <a:ext uri="{FF2B5EF4-FFF2-40B4-BE49-F238E27FC236}">
                <a16:creationId xmlns:a16="http://schemas.microsoft.com/office/drawing/2014/main" id="{FE0E01DE-F270-4976-8510-31F754F111C1}"/>
              </a:ext>
            </a:extLst>
          </p:cNvPr>
          <p:cNvPicPr>
            <a:picLocks noGrp="1" noChangeAspect="1"/>
          </p:cNvPicPr>
          <p:nvPr>
            <p:ph type="pic" sz="quarter" idx="15"/>
          </p:nvPr>
        </p:nvPicPr>
        <p:blipFill>
          <a:blip r:embed="rId3"/>
          <a:srcRect l="8589" r="7108"/>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5471B4E6-AD7A-428A-B9CF-D4F0A85BB96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AI Simulation of Intelligence</a:t>
            </a:r>
          </a:p>
          <a:p>
            <a:pPr marL="0" lvl="1" indent="0">
              <a:lnSpc>
                <a:spcPct val="90000"/>
              </a:lnSpc>
              <a:spcBef>
                <a:spcPts val="1000"/>
              </a:spcBef>
              <a:spcAft>
                <a:spcPts val="600"/>
              </a:spcAft>
              <a:buFont typeface="Arial" panose="020B0604020202020204" pitchFamily="34" charset="0"/>
              <a:buNone/>
            </a:pPr>
            <a:r>
              <a:rPr lang="en-US" sz="1400"/>
              <a:t>AI mimics human intelligence processes through machine-based simulations to perform complex tasks.</a:t>
            </a:r>
          </a:p>
          <a:p>
            <a:pPr marL="0" indent="0">
              <a:lnSpc>
                <a:spcPct val="90000"/>
              </a:lnSpc>
              <a:spcBef>
                <a:spcPts val="2500"/>
              </a:spcBef>
              <a:spcAft>
                <a:spcPts val="600"/>
              </a:spcAft>
              <a:buFont typeface="Arial" panose="020B0604020202020204" pitchFamily="34" charset="0"/>
              <a:buNone/>
            </a:pPr>
            <a:r>
              <a:rPr lang="en-US" sz="1400" b="1"/>
              <a:t>Automation and Decision-Making</a:t>
            </a:r>
          </a:p>
          <a:p>
            <a:pPr marL="0" lvl="1" indent="0">
              <a:lnSpc>
                <a:spcPct val="90000"/>
              </a:lnSpc>
              <a:spcBef>
                <a:spcPts val="1000"/>
              </a:spcBef>
              <a:spcAft>
                <a:spcPts val="600"/>
              </a:spcAft>
              <a:buFont typeface="Arial" panose="020B0604020202020204" pitchFamily="34" charset="0"/>
              <a:buNone/>
            </a:pPr>
            <a:r>
              <a:rPr lang="en-US" sz="1400"/>
              <a:t>AI enables automation and helps in making informed decisions by processing vast amounts of data efficiently.</a:t>
            </a:r>
          </a:p>
        </p:txBody>
      </p:sp>
      <p:sp>
        <p:nvSpPr>
          <p:cNvPr id="4" name="Date Placeholder 3">
            <a:extLst>
              <a:ext uri="{FF2B5EF4-FFF2-40B4-BE49-F238E27FC236}">
                <a16:creationId xmlns:a16="http://schemas.microsoft.com/office/drawing/2014/main" id="{FE757112-A2CF-BEEB-B919-C2C59A586A2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C82E77F-D5DF-85D7-0599-777CCFA91DAD}"/>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4D92B364-194C-E49A-8E7D-199B0955D83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250380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9C7C-87D0-A81A-A628-E6AF5CB3AE7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Importance and Impact</a:t>
            </a:r>
          </a:p>
        </p:txBody>
      </p:sp>
      <p:pic>
        <p:nvPicPr>
          <p:cNvPr id="7" name="Content Placeholder 6" descr="AI Artificial intelligence future technology innovation internet of things big data">
            <a:extLst>
              <a:ext uri="{FF2B5EF4-FFF2-40B4-BE49-F238E27FC236}">
                <a16:creationId xmlns:a16="http://schemas.microsoft.com/office/drawing/2014/main" id="{C5759B8E-3663-4A39-99C8-4E1042767708}"/>
              </a:ext>
            </a:extLst>
          </p:cNvPr>
          <p:cNvPicPr>
            <a:picLocks noGrp="1" noChangeAspect="1"/>
          </p:cNvPicPr>
          <p:nvPr>
            <p:ph type="pic" sz="quarter" idx="15"/>
          </p:nvPr>
        </p:nvPicPr>
        <p:blipFill>
          <a:blip r:embed="rId3"/>
          <a:srcRect l="4087" r="15237"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5375867D-588C-4B8A-9144-01D5F920AE4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Healthcare Transformation</a:t>
            </a:r>
          </a:p>
          <a:p>
            <a:pPr marL="0" lvl="1" indent="0">
              <a:lnSpc>
                <a:spcPct val="90000"/>
              </a:lnSpc>
              <a:spcBef>
                <a:spcPts val="1000"/>
              </a:spcBef>
              <a:spcAft>
                <a:spcPts val="600"/>
              </a:spcAft>
              <a:buFont typeface="Arial" panose="020B0604020202020204" pitchFamily="34" charset="0"/>
              <a:buNone/>
            </a:pPr>
            <a:r>
              <a:rPr lang="en-US" sz="1000"/>
              <a:t>AI improves efficiency and accuracy in healthcare, enabling better diagnosis and patient care.</a:t>
            </a:r>
          </a:p>
          <a:p>
            <a:pPr marL="0" indent="0">
              <a:lnSpc>
                <a:spcPct val="90000"/>
              </a:lnSpc>
              <a:spcBef>
                <a:spcPts val="2500"/>
              </a:spcBef>
              <a:spcAft>
                <a:spcPts val="600"/>
              </a:spcAft>
              <a:buFont typeface="Arial" panose="020B0604020202020204" pitchFamily="34" charset="0"/>
              <a:buNone/>
            </a:pPr>
            <a:r>
              <a:rPr lang="en-US" sz="1000" b="1"/>
              <a:t>Financial Innovation</a:t>
            </a:r>
          </a:p>
          <a:p>
            <a:pPr marL="0" lvl="1" indent="0">
              <a:lnSpc>
                <a:spcPct val="90000"/>
              </a:lnSpc>
              <a:spcBef>
                <a:spcPts val="1000"/>
              </a:spcBef>
              <a:spcAft>
                <a:spcPts val="600"/>
              </a:spcAft>
              <a:buFont typeface="Arial" panose="020B0604020202020204" pitchFamily="34" charset="0"/>
              <a:buNone/>
            </a:pPr>
            <a:r>
              <a:rPr lang="en-US" sz="1000"/>
              <a:t>AI drives innovation in finance by optimizing processes and enabling advanced analytics.</a:t>
            </a:r>
          </a:p>
          <a:p>
            <a:pPr marL="0" indent="0">
              <a:lnSpc>
                <a:spcPct val="90000"/>
              </a:lnSpc>
              <a:spcBef>
                <a:spcPts val="2500"/>
              </a:spcBef>
              <a:spcAft>
                <a:spcPts val="600"/>
              </a:spcAft>
              <a:buFont typeface="Arial" panose="020B0604020202020204" pitchFamily="34" charset="0"/>
              <a:buNone/>
            </a:pPr>
            <a:r>
              <a:rPr lang="en-US" sz="1000" b="1"/>
              <a:t>Transportation Advancements</a:t>
            </a:r>
          </a:p>
          <a:p>
            <a:pPr marL="0" lvl="1" indent="0">
              <a:lnSpc>
                <a:spcPct val="90000"/>
              </a:lnSpc>
              <a:spcBef>
                <a:spcPts val="1000"/>
              </a:spcBef>
              <a:spcAft>
                <a:spcPts val="600"/>
              </a:spcAft>
              <a:buFont typeface="Arial" panose="020B0604020202020204" pitchFamily="34" charset="0"/>
              <a:buNone/>
            </a:pPr>
            <a:r>
              <a:rPr lang="en-US" sz="1000"/>
              <a:t>AI enhances transportation through improved safety, automation, and intelligent route planning.</a:t>
            </a:r>
          </a:p>
        </p:txBody>
      </p:sp>
      <p:sp>
        <p:nvSpPr>
          <p:cNvPr id="4" name="Date Placeholder 3">
            <a:extLst>
              <a:ext uri="{FF2B5EF4-FFF2-40B4-BE49-F238E27FC236}">
                <a16:creationId xmlns:a16="http://schemas.microsoft.com/office/drawing/2014/main" id="{9E665021-37C8-F80B-E8B0-A17CAE805C20}"/>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46CDE45-E8B2-783B-366D-459F37B9201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4D54F40-B9C7-7DCC-06B6-36AC28343EA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8</a:t>
            </a:fld>
            <a:endParaRPr lang="en-US"/>
          </a:p>
        </p:txBody>
      </p:sp>
    </p:spTree>
    <p:extLst>
      <p:ext uri="{BB962C8B-B14F-4D97-AF65-F5344CB8AC3E}">
        <p14:creationId xmlns:p14="http://schemas.microsoft.com/office/powerpoint/2010/main" val="1307565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7ED8-06E8-2390-594F-121CEE59BB9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AI Concept Illustration</a:t>
            </a:r>
          </a:p>
        </p:txBody>
      </p:sp>
      <p:pic>
        <p:nvPicPr>
          <p:cNvPr id="7" name="Content Placeholder 6" descr="Artificial Intelligence digital concept with brain shape">
            <a:extLst>
              <a:ext uri="{FF2B5EF4-FFF2-40B4-BE49-F238E27FC236}">
                <a16:creationId xmlns:a16="http://schemas.microsoft.com/office/drawing/2014/main" id="{DA4A3230-42AF-4129-ACAA-84370DFB62B2}"/>
              </a:ext>
            </a:extLst>
          </p:cNvPr>
          <p:cNvPicPr>
            <a:picLocks noGrp="1" noChangeAspect="1"/>
          </p:cNvPicPr>
          <p:nvPr>
            <p:ph type="pic" sz="quarter" idx="15"/>
          </p:nvPr>
        </p:nvPicPr>
        <p:blipFill>
          <a:blip r:embed="rId3"/>
          <a:srcRect l="2039" r="7311"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79A74C2-EE7E-40AA-9502-D85C52D24F6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AI Core Representation</a:t>
            </a:r>
          </a:p>
          <a:p>
            <a:pPr marL="0" lvl="1" indent="0">
              <a:spcBef>
                <a:spcPts val="1000"/>
              </a:spcBef>
              <a:spcAft>
                <a:spcPts val="600"/>
              </a:spcAft>
              <a:buFont typeface="Arial" panose="020B0604020202020204" pitchFamily="34" charset="0"/>
              <a:buNone/>
            </a:pPr>
            <a:r>
              <a:rPr lang="en-US" sz="1400"/>
              <a:t>The illustration captures the essence of artificial intelligence with neural network patterns and digital brain imagery.</a:t>
            </a:r>
          </a:p>
          <a:p>
            <a:pPr marL="0" indent="0">
              <a:spcBef>
                <a:spcPts val="2500"/>
              </a:spcBef>
              <a:spcAft>
                <a:spcPts val="600"/>
              </a:spcAft>
              <a:buFont typeface="Arial" panose="020B0604020202020204" pitchFamily="34" charset="0"/>
              <a:buNone/>
            </a:pPr>
            <a:r>
              <a:rPr lang="en-US" sz="1400" b="1"/>
              <a:t>Conceptual Visualization</a:t>
            </a:r>
          </a:p>
          <a:p>
            <a:pPr marL="0" lvl="1" indent="0">
              <a:spcBef>
                <a:spcPts val="1000"/>
              </a:spcBef>
              <a:spcAft>
                <a:spcPts val="600"/>
              </a:spcAft>
              <a:buFont typeface="Arial" panose="020B0604020202020204" pitchFamily="34" charset="0"/>
              <a:buNone/>
            </a:pPr>
            <a:r>
              <a:rPr lang="en-US" sz="1400"/>
              <a:t>Visual elements emphasize AI's complexity and intelligence, aiding in clearer comprehension of its ideas.</a:t>
            </a:r>
          </a:p>
        </p:txBody>
      </p:sp>
      <p:sp>
        <p:nvSpPr>
          <p:cNvPr id="4" name="Date Placeholder 3">
            <a:extLst>
              <a:ext uri="{FF2B5EF4-FFF2-40B4-BE49-F238E27FC236}">
                <a16:creationId xmlns:a16="http://schemas.microsoft.com/office/drawing/2014/main" id="{D7BA612E-1D12-7A4A-20FF-7E917352877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4D3A1ADF-BA70-4D84-8E85-1957BACC4A9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0C1337A0-ED76-D846-E70A-28994CF0965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9</a:t>
            </a:fld>
            <a:endParaRPr lang="en-US"/>
          </a:p>
        </p:txBody>
      </p:sp>
    </p:spTree>
    <p:extLst>
      <p:ext uri="{BB962C8B-B14F-4D97-AF65-F5344CB8AC3E}">
        <p14:creationId xmlns:p14="http://schemas.microsoft.com/office/powerpoint/2010/main" val="420420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2876</Words>
  <Application>Microsoft Office PowerPoint</Application>
  <PresentationFormat>Widescreen</PresentationFormat>
  <Paragraphs>411</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Arial</vt:lpstr>
      <vt:lpstr>Neue Haas Grotesk Text Pro</vt:lpstr>
      <vt:lpstr>OasisVTI</vt:lpstr>
      <vt:lpstr>Building AI Agents in LangGraph</vt:lpstr>
      <vt:lpstr>Agenda Overview</vt:lpstr>
      <vt:lpstr>Title Slide: Building AI Agents in LangGraph</vt:lpstr>
      <vt:lpstr>Course Name and Subtitle</vt:lpstr>
      <vt:lpstr>Engaging AI-Themed Image</vt:lpstr>
      <vt:lpstr>Introduction to Artificial Intelligence</vt:lpstr>
      <vt:lpstr>Definition of AI</vt:lpstr>
      <vt:lpstr>Importance and Impact</vt:lpstr>
      <vt:lpstr>Image: AI Concept Illustration</vt:lpstr>
      <vt:lpstr>Role of Language Models in AI</vt:lpstr>
      <vt:lpstr>What Language Models Are</vt:lpstr>
      <vt:lpstr>How They Power AI Agents</vt:lpstr>
      <vt:lpstr>Image: Neural Network Visual</vt:lpstr>
      <vt:lpstr>Introduction to LangGraph Framework</vt:lpstr>
      <vt:lpstr>LangGraph Overview</vt:lpstr>
      <vt:lpstr>Core Architecture Explanation</vt:lpstr>
      <vt:lpstr>Image: Framework Architecture Diagram</vt:lpstr>
      <vt:lpstr>Setting Up the Environment</vt:lpstr>
      <vt:lpstr>Installing Python</vt:lpstr>
      <vt:lpstr>Adding Dependencies</vt:lpstr>
      <vt:lpstr>Image: Coding Workspace</vt:lpstr>
      <vt:lpstr>Creating a New Project in LangGraph</vt:lpstr>
      <vt:lpstr>Project Setup Basics</vt:lpstr>
      <vt:lpstr>Best Practices for New Projects</vt:lpstr>
      <vt:lpstr>Image: Developer Tools</vt:lpstr>
      <vt:lpstr>LangGraph Fundamentals</vt:lpstr>
      <vt:lpstr>Components: Nodes, Edges, Flows</vt:lpstr>
      <vt:lpstr>Basic Workflow Overview</vt:lpstr>
      <vt:lpstr>Image: Flowchart-Style Graphic</vt:lpstr>
      <vt:lpstr>Building a Basic Chatbot</vt:lpstr>
      <vt:lpstr>Simple Chatbot Logic</vt:lpstr>
      <vt:lpstr>Conversation Demonstration</vt:lpstr>
      <vt:lpstr>Image: Chatbot Icon</vt:lpstr>
      <vt:lpstr>Adding Intent Handling</vt:lpstr>
      <vt:lpstr>Managing User Intents and Entities</vt:lpstr>
      <vt:lpstr>Dialogue Flow Improvements</vt:lpstr>
      <vt:lpstr>Image: Dialogue System</vt:lpstr>
      <vt:lpstr>Implementing a Sentiment Analyzer</vt:lpstr>
      <vt:lpstr>Classifying User Input (Positive, Negative, Neutral)</vt:lpstr>
      <vt:lpstr>Integration in LangGraph</vt:lpstr>
      <vt:lpstr>Image: Emotion Icons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2025-11-08T08:27:55Z</dcterms:created>
  <dcterms:modified xsi:type="dcterms:W3CDTF">2025-11-08T08:32:04Z</dcterms:modified>
</cp:coreProperties>
</file>